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04" r:id="rId2"/>
  </p:sldMasterIdLst>
  <p:sldIdLst>
    <p:sldId id="257" r:id="rId3"/>
    <p:sldId id="295" r:id="rId4"/>
    <p:sldId id="300" r:id="rId5"/>
    <p:sldId id="304" r:id="rId6"/>
    <p:sldId id="301" r:id="rId7"/>
    <p:sldId id="278" r:id="rId8"/>
    <p:sldId id="279" r:id="rId9"/>
    <p:sldId id="267" r:id="rId10"/>
    <p:sldId id="302" r:id="rId11"/>
    <p:sldId id="268" r:id="rId12"/>
    <p:sldId id="271" r:id="rId13"/>
    <p:sldId id="303" r:id="rId14"/>
    <p:sldId id="277" r:id="rId15"/>
    <p:sldId id="273" r:id="rId16"/>
    <p:sldId id="283" r:id="rId17"/>
    <p:sldId id="274" r:id="rId18"/>
    <p:sldId id="281" r:id="rId19"/>
    <p:sldId id="282" r:id="rId20"/>
    <p:sldId id="280" r:id="rId21"/>
    <p:sldId id="259" r:id="rId22"/>
    <p:sldId id="260" r:id="rId23"/>
    <p:sldId id="269" r:id="rId24"/>
    <p:sldId id="272" r:id="rId25"/>
    <p:sldId id="294" r:id="rId26"/>
    <p:sldId id="287" r:id="rId27"/>
    <p:sldId id="292" r:id="rId28"/>
    <p:sldId id="289" r:id="rId29"/>
    <p:sldId id="305" r:id="rId30"/>
    <p:sldId id="306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APAULA\NELG\SURVEY%20ON%20RETENTION\retention%20EDUC%20SUBSET%20WITH%20PIVOTS%208%20J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ccateg%20to%20numb%2024%20se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PAULA\NELG\SURVEY%20ON%20RETENTION\master%20data%20ccateg%20to%20numb%2024%20sep%20with%20PERCENTS%20JAN%208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ccateg%20to%20numb%2024%20se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ccateg%20to%20numb%2024%20se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survey%20QUANT%20VARIABLES%20ONLY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survey%20QUANT%20VARIABLES%20ONLY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ccateg%20to%20numb%2024%20se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PAULA'S%20FOLDER\NELG\SURVEY%20ON%20RETENTION\master%20data%20ccateg%20to%20numb%2024%20se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/>
              <a:t>Membership</a:t>
            </a:r>
            <a:r>
              <a:rPr lang="en-GB" sz="2400" b="1" baseline="0" dirty="0"/>
              <a:t> profile of NESG </a:t>
            </a:r>
            <a:endParaRPr lang="en-GB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'membership pie'!$B$2:$B$8</c:f>
              <c:strCache>
                <c:ptCount val="7"/>
                <c:pt idx="0">
                  <c:v>locums</c:v>
                </c:pt>
                <c:pt idx="1">
                  <c:v>salaried</c:v>
                </c:pt>
                <c:pt idx="2">
                  <c:v>gprs</c:v>
                </c:pt>
                <c:pt idx="3">
                  <c:v>partners</c:v>
                </c:pt>
                <c:pt idx="4">
                  <c:v>academic</c:v>
                </c:pt>
                <c:pt idx="5">
                  <c:v>OOH</c:v>
                </c:pt>
                <c:pt idx="6">
                  <c:v>teaching</c:v>
                </c:pt>
              </c:strCache>
            </c:strRef>
          </c:cat>
          <c:val>
            <c:numRef>
              <c:f>'membership pie'!$C$2:$C$8</c:f>
              <c:numCache>
                <c:formatCode>General</c:formatCode>
                <c:ptCount val="7"/>
                <c:pt idx="0">
                  <c:v>225</c:v>
                </c:pt>
                <c:pt idx="1">
                  <c:v>155</c:v>
                </c:pt>
                <c:pt idx="2">
                  <c:v>60</c:v>
                </c:pt>
                <c:pt idx="3">
                  <c:v>49</c:v>
                </c:pt>
                <c:pt idx="4">
                  <c:v>6</c:v>
                </c:pt>
                <c:pt idx="5">
                  <c:v>52</c:v>
                </c:pt>
                <c:pt idx="6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903240"/>
        <c:axId val="373901672"/>
      </c:barChart>
      <c:catAx>
        <c:axId val="37390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01672"/>
        <c:crosses val="autoZero"/>
        <c:auto val="1"/>
        <c:lblAlgn val="ctr"/>
        <c:lblOffset val="100"/>
        <c:noMultiLvlLbl val="0"/>
      </c:catAx>
      <c:valAx>
        <c:axId val="37390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ccateg to numb 24 sep.xlsx]data and tables!PivotTable1</c:name>
    <c:fmtId val="6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and tables'!$I$2:$I$3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'data and tables'!$H$4:$H$8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tables'!$I$4:$I$8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'data and tables'!$J$2:$J$3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'data and tables'!$H$4:$H$8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tables'!$J$4:$J$8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'data and tables'!$K$2:$K$3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'data and tables'!$H$4:$H$8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tables'!$K$4:$K$8</c:f>
              <c:numCache>
                <c:formatCode>General</c:formatCode>
                <c:ptCount val="4"/>
                <c:pt idx="0">
                  <c:v>21</c:v>
                </c:pt>
                <c:pt idx="1">
                  <c:v>4</c:v>
                </c:pt>
                <c:pt idx="2">
                  <c:v>1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'data and tables'!$L$2:$L$3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'data and tables'!$H$4:$H$8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tables'!$L$4:$L$8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606432"/>
        <c:axId val="298608392"/>
      </c:barChart>
      <c:catAx>
        <c:axId val="29860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608392"/>
        <c:crosses val="autoZero"/>
        <c:auto val="1"/>
        <c:lblAlgn val="ctr"/>
        <c:lblOffset val="100"/>
        <c:noMultiLvlLbl val="0"/>
      </c:catAx>
      <c:valAx>
        <c:axId val="298608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860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43443180713522"/>
          <c:y val="0.2403933087894449"/>
          <c:w val="0.10656562132478357"/>
          <c:h val="0.361089189323791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ccateg to numb 24 sep with PERCENTS JAN 8TH.xlsx]data and tables!PivotTable13</c:name>
    <c:fmtId val="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and tables'!$I$51:$I$52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'data and tables'!$H$53:$H$59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tables'!$I$53:$I$59</c:f>
              <c:numCache>
                <c:formatCode>0%</c:formatCode>
                <c:ptCount val="6"/>
                <c:pt idx="0">
                  <c:v>0.21875</c:v>
                </c:pt>
                <c:pt idx="1">
                  <c:v>0.17307692307692307</c:v>
                </c:pt>
                <c:pt idx="2">
                  <c:v>7.6923076923076927E-2</c:v>
                </c:pt>
                <c:pt idx="3">
                  <c:v>0.26315789473684209</c:v>
                </c:pt>
                <c:pt idx="4">
                  <c:v>0.5</c:v>
                </c:pt>
                <c:pt idx="5">
                  <c:v>0.14285714285714285</c:v>
                </c:pt>
              </c:numCache>
            </c:numRef>
          </c:val>
        </c:ser>
        <c:ser>
          <c:idx val="1"/>
          <c:order val="1"/>
          <c:tx>
            <c:strRef>
              <c:f>'data and tables'!$J$51:$J$52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'data and tables'!$H$53:$H$59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tables'!$J$53:$J$59</c:f>
              <c:numCache>
                <c:formatCode>0%</c:formatCode>
                <c:ptCount val="6"/>
                <c:pt idx="0">
                  <c:v>0.3125</c:v>
                </c:pt>
                <c:pt idx="1">
                  <c:v>0.21153846153846154</c:v>
                </c:pt>
                <c:pt idx="2">
                  <c:v>0.25641025641025639</c:v>
                </c:pt>
                <c:pt idx="3">
                  <c:v>0.15789473684210525</c:v>
                </c:pt>
                <c:pt idx="4">
                  <c:v>0</c:v>
                </c:pt>
                <c:pt idx="5">
                  <c:v>0.2857142857142857</c:v>
                </c:pt>
              </c:numCache>
            </c:numRef>
          </c:val>
        </c:ser>
        <c:ser>
          <c:idx val="2"/>
          <c:order val="2"/>
          <c:tx>
            <c:strRef>
              <c:f>'data and tables'!$K$51:$K$52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'data and tables'!$H$53:$H$59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tables'!$K$53:$K$59</c:f>
              <c:numCache>
                <c:formatCode>0%</c:formatCode>
                <c:ptCount val="6"/>
                <c:pt idx="0">
                  <c:v>0.21875</c:v>
                </c:pt>
                <c:pt idx="1">
                  <c:v>0.28846153846153844</c:v>
                </c:pt>
                <c:pt idx="2">
                  <c:v>0.41025641025641024</c:v>
                </c:pt>
                <c:pt idx="3">
                  <c:v>0.26315789473684209</c:v>
                </c:pt>
                <c:pt idx="4">
                  <c:v>0.5</c:v>
                </c:pt>
                <c:pt idx="5">
                  <c:v>0.2857142857142857</c:v>
                </c:pt>
              </c:numCache>
            </c:numRef>
          </c:val>
        </c:ser>
        <c:ser>
          <c:idx val="3"/>
          <c:order val="3"/>
          <c:tx>
            <c:strRef>
              <c:f>'data and tables'!$L$51:$L$52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'data and tables'!$H$53:$H$59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tables'!$L$53:$L$59</c:f>
              <c:numCache>
                <c:formatCode>0%</c:formatCode>
                <c:ptCount val="6"/>
                <c:pt idx="0">
                  <c:v>0.25</c:v>
                </c:pt>
                <c:pt idx="1">
                  <c:v>0.32692307692307693</c:v>
                </c:pt>
                <c:pt idx="2">
                  <c:v>0.25641025641025639</c:v>
                </c:pt>
                <c:pt idx="3">
                  <c:v>0.31578947368421051</c:v>
                </c:pt>
                <c:pt idx="4">
                  <c:v>0</c:v>
                </c:pt>
                <c:pt idx="5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907552"/>
        <c:axId val="373900496"/>
      </c:barChart>
      <c:catAx>
        <c:axId val="37390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3900496"/>
        <c:crosses val="autoZero"/>
        <c:auto val="1"/>
        <c:lblAlgn val="ctr"/>
        <c:lblOffset val="100"/>
        <c:noMultiLvlLbl val="0"/>
      </c:catAx>
      <c:valAx>
        <c:axId val="373900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0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ccateg to numb 24 sep.xlsx]data and tables!PivotTable2</c:name>
    <c:fmtId val="9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and tables'!$I$10:$I$11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'data and tables'!$H$12:$H$16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tables'!$I$12:$I$16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'data and tables'!$J$10:$J$11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'data and tables'!$H$12:$H$16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tables'!$J$12:$J$16</c:f>
              <c:numCache>
                <c:formatCode>General</c:formatCode>
                <c:ptCount val="4"/>
                <c:pt idx="0">
                  <c:v>26</c:v>
                </c:pt>
                <c:pt idx="1">
                  <c:v>7</c:v>
                </c:pt>
                <c:pt idx="2">
                  <c:v>2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'data and tables'!$K$10:$K$11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'data and tables'!$H$12:$H$16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tables'!$K$12:$K$16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'data and tables'!$L$10:$L$11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'data and tables'!$H$12:$H$16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tables'!$L$12:$L$16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609568"/>
        <c:axId val="299111240"/>
      </c:barChart>
      <c:catAx>
        <c:axId val="29860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111240"/>
        <c:crosses val="autoZero"/>
        <c:auto val="1"/>
        <c:lblAlgn val="ctr"/>
        <c:lblOffset val="100"/>
        <c:noMultiLvlLbl val="0"/>
      </c:catAx>
      <c:valAx>
        <c:axId val="299111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860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5824924662194999"/>
          <c:y val="0.40693549637944454"/>
          <c:w val="3.4034703995333919E-2"/>
          <c:h val="0.202964982259024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ccateg to numb 24 sep.xlsx]data and tables!PivotTable14</c:name>
    <c:fmtId val="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and tables'!$I$61:$I$62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'data and tables'!$H$63:$H$69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tables'!$I$63:$I$69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2</c:v>
                </c:pt>
                <c:pt idx="3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'data and tables'!$J$61:$J$62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'data and tables'!$H$63:$H$69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tables'!$J$63:$J$69</c:f>
              <c:numCache>
                <c:formatCode>General</c:formatCode>
                <c:ptCount val="6"/>
                <c:pt idx="0">
                  <c:v>16</c:v>
                </c:pt>
                <c:pt idx="1">
                  <c:v>23</c:v>
                </c:pt>
                <c:pt idx="2">
                  <c:v>19</c:v>
                </c:pt>
                <c:pt idx="3">
                  <c:v>4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'data and tables'!$K$61:$K$62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'data and tables'!$H$63:$H$69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tables'!$K$63:$K$69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12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'data and tables'!$L$61:$L$62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'data and tables'!$H$63:$H$69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tables'!$L$63:$L$69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109280"/>
        <c:axId val="299110848"/>
      </c:barChart>
      <c:catAx>
        <c:axId val="29910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110848"/>
        <c:crosses val="autoZero"/>
        <c:auto val="1"/>
        <c:lblAlgn val="ctr"/>
        <c:lblOffset val="100"/>
        <c:noMultiLvlLbl val="0"/>
      </c:catAx>
      <c:valAx>
        <c:axId val="299110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910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survey QUANT VARIABLES ONLY2.xlsx]results!PivotTable2</c:name>
    <c:fmtId val="10"/>
  </c:pivotSource>
  <c:chart>
    <c:title>
      <c:layout>
        <c:manualLayout>
          <c:xMode val="edge"/>
          <c:yMode val="edge"/>
          <c:x val="0.31611111111111118"/>
          <c:y val="0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results!$K$2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results!$J$3:$J$7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results!$K$3:$K$7</c:f>
              <c:numCache>
                <c:formatCode>0.0</c:formatCode>
                <c:ptCount val="4"/>
                <c:pt idx="0">
                  <c:v>20.857142857142843</c:v>
                </c:pt>
                <c:pt idx="1">
                  <c:v>35.340909090909093</c:v>
                </c:pt>
                <c:pt idx="2">
                  <c:v>33</c:v>
                </c:pt>
                <c:pt idx="3">
                  <c:v>27.095238095238088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11632"/>
        <c:axId val="299112024"/>
      </c:barChart>
      <c:catAx>
        <c:axId val="29911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112024"/>
        <c:crosses val="autoZero"/>
        <c:auto val="1"/>
        <c:lblAlgn val="ctr"/>
        <c:lblOffset val="100"/>
        <c:noMultiLvlLbl val="0"/>
      </c:catAx>
      <c:valAx>
        <c:axId val="2991120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911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survey QUANT VARIABLES ONLY2.xlsx]results!PivotTable15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results!$K$94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results!$J$95:$J$99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results!$K$95:$K$99</c:f>
              <c:numCache>
                <c:formatCode>0.0</c:formatCode>
                <c:ptCount val="4"/>
                <c:pt idx="0">
                  <c:v>10.460317460317453</c:v>
                </c:pt>
                <c:pt idx="1">
                  <c:v>13.727272727272712</c:v>
                </c:pt>
                <c:pt idx="2">
                  <c:v>27.333333333333304</c:v>
                </c:pt>
                <c:pt idx="3">
                  <c:v>11.396825396825404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08888"/>
        <c:axId val="299108104"/>
      </c:barChart>
      <c:catAx>
        <c:axId val="299108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108104"/>
        <c:crosses val="autoZero"/>
        <c:auto val="1"/>
        <c:lblAlgn val="ctr"/>
        <c:lblOffset val="100"/>
        <c:noMultiLvlLbl val="0"/>
      </c:catAx>
      <c:valAx>
        <c:axId val="2991081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9108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ccateg to numb 24 sep.xlsx]data and tables!PivotTable3</c:name>
    <c:fmtId val="1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and tables'!$I$18:$I$19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'data and tables'!$H$20:$H$24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tables'!$I$20:$I$24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'data and tables'!$J$18:$J$19</c:f>
              <c:strCache>
                <c:ptCount val="1"/>
                <c:pt idx="0">
                  <c:v>no reply</c:v>
                </c:pt>
              </c:strCache>
            </c:strRef>
          </c:tx>
          <c:invertIfNegative val="0"/>
          <c:cat>
            <c:strRef>
              <c:f>'data and tables'!$H$20:$H$24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tables'!$J$20:$J$24</c:f>
              <c:numCache>
                <c:formatCode>General</c:formatCode>
                <c:ptCount val="4"/>
                <c:pt idx="0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'data and tables'!$K$18:$K$19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cat>
            <c:strRef>
              <c:f>'data and tables'!$H$20:$H$24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tables'!$K$20:$K$24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  <c:pt idx="2">
                  <c:v>2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'data and tables'!$L$18:$L$19</c:f>
              <c:strCache>
                <c:ptCount val="1"/>
                <c:pt idx="0">
                  <c:v>Too early - Joined in the last two months</c:v>
                </c:pt>
              </c:strCache>
            </c:strRef>
          </c:tx>
          <c:invertIfNegative val="0"/>
          <c:cat>
            <c:strRef>
              <c:f>'data and tables'!$H$20:$H$24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tables'!$L$20:$L$24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3">
                  <c:v>4</c:v>
                </c:pt>
              </c:numCache>
            </c:numRef>
          </c:val>
        </c:ser>
        <c:ser>
          <c:idx val="4"/>
          <c:order val="4"/>
          <c:tx>
            <c:strRef>
              <c:f>'data and tables'!$M$18:$M$19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'data and tables'!$H$20:$H$24</c:f>
              <c:strCache>
                <c:ptCount val="4"/>
                <c:pt idx="0">
                  <c:v>Exclusively Locum</c:v>
                </c:pt>
                <c:pt idx="1">
                  <c:v>Partner</c:v>
                </c:pt>
                <c:pt idx="2">
                  <c:v>Registrar</c:v>
                </c:pt>
                <c:pt idx="3">
                  <c:v>Salaried</c:v>
                </c:pt>
              </c:strCache>
            </c:strRef>
          </c:cat>
          <c:val>
            <c:numRef>
              <c:f>'data and tables'!$M$20:$M$24</c:f>
              <c:numCache>
                <c:formatCode>General</c:formatCode>
                <c:ptCount val="4"/>
                <c:pt idx="0">
                  <c:v>27</c:v>
                </c:pt>
                <c:pt idx="1">
                  <c:v>3</c:v>
                </c:pt>
                <c:pt idx="2">
                  <c:v>1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106144"/>
        <c:axId val="299106536"/>
      </c:barChart>
      <c:catAx>
        <c:axId val="29910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106536"/>
        <c:crosses val="autoZero"/>
        <c:auto val="1"/>
        <c:lblAlgn val="ctr"/>
        <c:lblOffset val="100"/>
        <c:noMultiLvlLbl val="0"/>
      </c:catAx>
      <c:valAx>
        <c:axId val="299106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910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ccateg to numb 24 sep.xlsx]data and tables!PivotTable15</c:name>
    <c:fmtId val="5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and tables'!$I$71:$I$72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'data and tables'!$H$73:$H$79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tables'!$I$73:$I$79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7</c:v>
                </c:pt>
                <c:pt idx="3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'data and tables'!$J$71:$J$72</c:f>
              <c:strCache>
                <c:ptCount val="1"/>
                <c:pt idx="0">
                  <c:v>no reply</c:v>
                </c:pt>
              </c:strCache>
            </c:strRef>
          </c:tx>
          <c:invertIfNegative val="0"/>
          <c:cat>
            <c:strRef>
              <c:f>'data and tables'!$H$73:$H$79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tables'!$J$73:$J$79</c:f>
              <c:numCache>
                <c:formatCode>General</c:formatCode>
                <c:ptCount val="6"/>
                <c:pt idx="2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'data and tables'!$K$71:$K$72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cat>
            <c:strRef>
              <c:f>'data and tables'!$H$73:$H$79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tables'!$K$73:$K$79</c:f>
              <c:numCache>
                <c:formatCode>General</c:formatCode>
                <c:ptCount val="6"/>
                <c:pt idx="0">
                  <c:v>11</c:v>
                </c:pt>
                <c:pt idx="1">
                  <c:v>13</c:v>
                </c:pt>
                <c:pt idx="2">
                  <c:v>12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'data and tables'!$L$71:$L$72</c:f>
              <c:strCache>
                <c:ptCount val="1"/>
                <c:pt idx="0">
                  <c:v>Too early - Joined in the last two months</c:v>
                </c:pt>
              </c:strCache>
            </c:strRef>
          </c:tx>
          <c:invertIfNegative val="0"/>
          <c:cat>
            <c:strRef>
              <c:f>'data and tables'!$H$73:$H$79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tables'!$L$73:$L$79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'data and tables'!$M$71:$M$72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'data and tables'!$H$73:$H$79</c:f>
              <c:strCache>
                <c:ptCount val="6"/>
                <c:pt idx="0">
                  <c:v>25 - 35</c:v>
                </c:pt>
                <c:pt idx="1">
                  <c:v>36 - 45</c:v>
                </c:pt>
                <c:pt idx="2">
                  <c:v>46 - 55</c:v>
                </c:pt>
                <c:pt idx="3">
                  <c:v>56 - 65</c:v>
                </c:pt>
                <c:pt idx="4">
                  <c:v>Over 65</c:v>
                </c:pt>
                <c:pt idx="5">
                  <c:v>Prefer not to say</c:v>
                </c:pt>
              </c:strCache>
            </c:strRef>
          </c:cat>
          <c:val>
            <c:numRef>
              <c:f>'data and tables'!$M$73:$M$79</c:f>
              <c:numCache>
                <c:formatCode>General</c:formatCode>
                <c:ptCount val="6"/>
                <c:pt idx="0">
                  <c:v>11</c:v>
                </c:pt>
                <c:pt idx="1">
                  <c:v>18</c:v>
                </c:pt>
                <c:pt idx="2">
                  <c:v>16</c:v>
                </c:pt>
                <c:pt idx="3">
                  <c:v>8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106928"/>
        <c:axId val="299869344"/>
      </c:barChart>
      <c:catAx>
        <c:axId val="29910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869344"/>
        <c:crosses val="autoZero"/>
        <c:auto val="1"/>
        <c:lblAlgn val="ctr"/>
        <c:lblOffset val="100"/>
        <c:noMultiLvlLbl val="0"/>
      </c:catAx>
      <c:valAx>
        <c:axId val="299869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910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55E56-4D11-4B17-8CD5-C023982D44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F0931F-7BBC-4BDB-96FD-8D01E2486F84}">
      <dgm:prSet phldrT="[Text]" custT="1"/>
      <dgm:spPr/>
      <dgm:t>
        <a:bodyPr/>
        <a:lstStyle/>
        <a:p>
          <a:r>
            <a:rPr lang="en-GB" sz="2000" dirty="0" smtClean="0"/>
            <a:t>Stress from GP work</a:t>
          </a:r>
        </a:p>
        <a:p>
          <a:r>
            <a:rPr lang="en-GB" sz="2000" dirty="0" smtClean="0"/>
            <a:t>Intensity of GP work</a:t>
          </a:r>
        </a:p>
        <a:p>
          <a:r>
            <a:rPr lang="en-GB" sz="2000" dirty="0" smtClean="0"/>
            <a:t>Length of GP day</a:t>
          </a:r>
          <a:endParaRPr lang="en-GB" sz="2000" dirty="0"/>
        </a:p>
      </dgm:t>
    </dgm:pt>
    <dgm:pt modelId="{88D755AB-F753-42BD-82CA-3F3D1A90E451}" type="parTrans" cxnId="{BB2F9147-96B2-4E46-8834-C20CBA14D7CB}">
      <dgm:prSet/>
      <dgm:spPr/>
      <dgm:t>
        <a:bodyPr/>
        <a:lstStyle/>
        <a:p>
          <a:endParaRPr lang="en-GB"/>
        </a:p>
      </dgm:t>
    </dgm:pt>
    <dgm:pt modelId="{BB678FA6-FA97-44B4-A058-44ADBE673F24}" type="sibTrans" cxnId="{BB2F9147-96B2-4E46-8834-C20CBA14D7CB}">
      <dgm:prSet/>
      <dgm:spPr/>
      <dgm:t>
        <a:bodyPr/>
        <a:lstStyle/>
        <a:p>
          <a:endParaRPr lang="en-GB"/>
        </a:p>
      </dgm:t>
    </dgm:pt>
    <dgm:pt modelId="{D1624FE3-FD70-4161-A56F-018DB2C710D8}">
      <dgm:prSet phldrT="[Text]" custT="1"/>
      <dgm:spPr/>
      <dgm:t>
        <a:bodyPr/>
        <a:lstStyle/>
        <a:p>
          <a:r>
            <a:rPr lang="en-GB" sz="2000" dirty="0" smtClean="0"/>
            <a:t>Partners</a:t>
          </a:r>
          <a:endParaRPr lang="en-GB" sz="1000" dirty="0" smtClean="0"/>
        </a:p>
      </dgm:t>
    </dgm:pt>
    <dgm:pt modelId="{27CDB3E4-903B-4739-A262-BE9C42586297}" type="parTrans" cxnId="{569E93DE-0DBD-4E1D-8657-15F93F439DCA}">
      <dgm:prSet/>
      <dgm:spPr/>
      <dgm:t>
        <a:bodyPr/>
        <a:lstStyle/>
        <a:p>
          <a:endParaRPr lang="en-GB"/>
        </a:p>
      </dgm:t>
    </dgm:pt>
    <dgm:pt modelId="{124751D3-C4EC-49B3-B117-2FECAB4E0082}" type="sibTrans" cxnId="{569E93DE-0DBD-4E1D-8657-15F93F439DCA}">
      <dgm:prSet/>
      <dgm:spPr/>
      <dgm:t>
        <a:bodyPr/>
        <a:lstStyle/>
        <a:p>
          <a:endParaRPr lang="en-GB"/>
        </a:p>
      </dgm:t>
    </dgm:pt>
    <dgm:pt modelId="{D908033A-B039-4145-A60D-7AEA58E44C13}">
      <dgm:prSet phldrT="[Text]" custT="1"/>
      <dgm:spPr/>
      <dgm:t>
        <a:bodyPr/>
        <a:lstStyle/>
        <a:p>
          <a:r>
            <a:rPr lang="en-GB" sz="2000" dirty="0" smtClean="0"/>
            <a:t>Salaried</a:t>
          </a:r>
          <a:endParaRPr lang="en-GB" sz="2000" dirty="0"/>
        </a:p>
      </dgm:t>
    </dgm:pt>
    <dgm:pt modelId="{FFBDAD73-0160-420A-9D1F-77DB3EAFFE41}" type="parTrans" cxnId="{DD68D100-C4BF-42D2-810F-9729881A1887}">
      <dgm:prSet/>
      <dgm:spPr/>
      <dgm:t>
        <a:bodyPr/>
        <a:lstStyle/>
        <a:p>
          <a:endParaRPr lang="en-GB"/>
        </a:p>
      </dgm:t>
    </dgm:pt>
    <dgm:pt modelId="{8FE27FF1-33D5-4C8F-9A4E-C5496DFB0EE2}" type="sibTrans" cxnId="{DD68D100-C4BF-42D2-810F-9729881A1887}">
      <dgm:prSet/>
      <dgm:spPr/>
      <dgm:t>
        <a:bodyPr/>
        <a:lstStyle/>
        <a:p>
          <a:endParaRPr lang="en-GB"/>
        </a:p>
      </dgm:t>
    </dgm:pt>
    <dgm:pt modelId="{2DD0BA21-505F-47BE-A286-A3446EE11257}">
      <dgm:prSet phldrT="[Text]" custT="1"/>
      <dgm:spPr/>
      <dgm:t>
        <a:bodyPr/>
        <a:lstStyle/>
        <a:p>
          <a:r>
            <a:rPr lang="en-GB" sz="2000" dirty="0" smtClean="0"/>
            <a:t>Locums</a:t>
          </a:r>
          <a:endParaRPr lang="en-GB" sz="1000" dirty="0"/>
        </a:p>
      </dgm:t>
    </dgm:pt>
    <dgm:pt modelId="{1E3400CC-C457-417B-87A4-13EBEA076873}" type="parTrans" cxnId="{95105580-E8CA-44E0-A1D9-06FF30301803}">
      <dgm:prSet/>
      <dgm:spPr/>
      <dgm:t>
        <a:bodyPr/>
        <a:lstStyle/>
        <a:p>
          <a:endParaRPr lang="en-GB"/>
        </a:p>
      </dgm:t>
    </dgm:pt>
    <dgm:pt modelId="{BADA6420-788C-4A28-A21F-C517A5752365}" type="sibTrans" cxnId="{95105580-E8CA-44E0-A1D9-06FF30301803}">
      <dgm:prSet/>
      <dgm:spPr/>
      <dgm:t>
        <a:bodyPr/>
        <a:lstStyle/>
        <a:p>
          <a:endParaRPr lang="en-GB"/>
        </a:p>
      </dgm:t>
    </dgm:pt>
    <dgm:pt modelId="{DCDB8CEC-106B-45F3-9D41-1C9EBC81D136}">
      <dgm:prSet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 u="sng" dirty="0" smtClean="0"/>
            <a:t>Isolation</a:t>
          </a:r>
          <a:r>
            <a:rPr lang="en-GB" dirty="0" smtClean="0"/>
            <a:t>/ needs for a better work life balance/ Not being paid for the hours I work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i="0" u="sng" dirty="0" smtClean="0"/>
            <a:t>Stress of Appraisal and Revalidation</a:t>
          </a:r>
        </a:p>
      </dgm:t>
    </dgm:pt>
    <dgm:pt modelId="{861AB8FC-39B3-4000-BC80-E7343535D04F}" type="parTrans" cxnId="{822486FF-734A-4C9A-A300-CAD9953F5DF1}">
      <dgm:prSet/>
      <dgm:spPr/>
      <dgm:t>
        <a:bodyPr/>
        <a:lstStyle/>
        <a:p>
          <a:endParaRPr lang="en-GB"/>
        </a:p>
      </dgm:t>
    </dgm:pt>
    <dgm:pt modelId="{5FF032C3-86FB-40FB-8064-CD0AD6DC13AB}" type="sibTrans" cxnId="{822486FF-734A-4C9A-A300-CAD9953F5DF1}">
      <dgm:prSet/>
      <dgm:spPr/>
      <dgm:t>
        <a:bodyPr/>
        <a:lstStyle/>
        <a:p>
          <a:endParaRPr lang="en-GB"/>
        </a:p>
      </dgm:t>
    </dgm:pt>
    <dgm:pt modelId="{08861FAB-EDB4-4065-8ABD-C4411BA50E94}">
      <dgm:prSet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 smtClean="0"/>
            <a:t>Not being paid for the hours I work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 smtClean="0"/>
            <a:t>needs for a better work life balance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u="sng" dirty="0" smtClean="0"/>
            <a:t>Complaints and Litigation</a:t>
          </a:r>
        </a:p>
      </dgm:t>
    </dgm:pt>
    <dgm:pt modelId="{036A417A-4580-40A7-9CD6-9DBEA769EE64}" type="parTrans" cxnId="{5F0836F3-F4C5-4C5B-AB6C-5AF034D5EFDE}">
      <dgm:prSet/>
      <dgm:spPr/>
      <dgm:t>
        <a:bodyPr/>
        <a:lstStyle/>
        <a:p>
          <a:endParaRPr lang="en-GB"/>
        </a:p>
      </dgm:t>
    </dgm:pt>
    <dgm:pt modelId="{2FD6597D-77AC-44E1-A476-064C57C35B50}" type="sibTrans" cxnId="{5F0836F3-F4C5-4C5B-AB6C-5AF034D5EFDE}">
      <dgm:prSet/>
      <dgm:spPr/>
      <dgm:t>
        <a:bodyPr/>
        <a:lstStyle/>
        <a:p>
          <a:endParaRPr lang="en-GB"/>
        </a:p>
      </dgm:t>
    </dgm:pt>
    <dgm:pt modelId="{05C481FC-1459-4C8D-8E53-DA9B67BFE3DB}">
      <dgm:prSet/>
      <dgm:spPr/>
      <dgm:t>
        <a:bodyPr/>
        <a:lstStyle/>
        <a:p>
          <a:r>
            <a:rPr lang="en-GB" u="sng" dirty="0" smtClean="0"/>
            <a:t>Loss of Confidence</a:t>
          </a:r>
        </a:p>
        <a:p>
          <a:r>
            <a:rPr lang="en-GB" dirty="0" smtClean="0"/>
            <a:t>, </a:t>
          </a:r>
          <a:r>
            <a:rPr lang="en-GB" u="sng" dirty="0" smtClean="0"/>
            <a:t>Stress of Appraisal and Revalidation</a:t>
          </a:r>
        </a:p>
        <a:p>
          <a:r>
            <a:rPr lang="en-GB" dirty="0" smtClean="0"/>
            <a:t> Not being paid for the hours I work/ isolation/ </a:t>
          </a:r>
          <a:r>
            <a:rPr lang="en-GB" u="sng" dirty="0" smtClean="0"/>
            <a:t>Complaints and Litigation</a:t>
          </a:r>
          <a:endParaRPr lang="en-GB" u="sng" dirty="0"/>
        </a:p>
      </dgm:t>
    </dgm:pt>
    <dgm:pt modelId="{5412363E-FB62-4280-A98E-7C190731A7D9}" type="parTrans" cxnId="{ADE7EE58-F49B-47E2-8D7D-40730F10C8E5}">
      <dgm:prSet/>
      <dgm:spPr/>
      <dgm:t>
        <a:bodyPr/>
        <a:lstStyle/>
        <a:p>
          <a:endParaRPr lang="en-GB"/>
        </a:p>
      </dgm:t>
    </dgm:pt>
    <dgm:pt modelId="{3B467069-9C57-4026-BC49-E894B757A2CC}" type="sibTrans" cxnId="{ADE7EE58-F49B-47E2-8D7D-40730F10C8E5}">
      <dgm:prSet/>
      <dgm:spPr/>
      <dgm:t>
        <a:bodyPr/>
        <a:lstStyle/>
        <a:p>
          <a:endParaRPr lang="en-GB"/>
        </a:p>
      </dgm:t>
    </dgm:pt>
    <dgm:pt modelId="{48089153-1188-42A8-B8BA-01CDDBC4ACF8}" type="pres">
      <dgm:prSet presAssocID="{6E555E56-4D11-4B17-8CD5-C023982D44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C29831-7A78-4693-98A0-CFE0B14D1322}" type="pres">
      <dgm:prSet presAssocID="{34F0931F-7BBC-4BDB-96FD-8D01E2486F84}" presName="hierRoot1" presStyleCnt="0">
        <dgm:presLayoutVars>
          <dgm:hierBranch val="init"/>
        </dgm:presLayoutVars>
      </dgm:prSet>
      <dgm:spPr/>
    </dgm:pt>
    <dgm:pt modelId="{038F07CB-BF57-40C6-B80F-A5D140368C4F}" type="pres">
      <dgm:prSet presAssocID="{34F0931F-7BBC-4BDB-96FD-8D01E2486F84}" presName="rootComposite1" presStyleCnt="0"/>
      <dgm:spPr/>
    </dgm:pt>
    <dgm:pt modelId="{FEC21048-F601-4A4A-8BCD-55BAE62C41A9}" type="pres">
      <dgm:prSet presAssocID="{34F0931F-7BBC-4BDB-96FD-8D01E2486F84}" presName="rootText1" presStyleLbl="node0" presStyleIdx="0" presStyleCnt="1" custScaleX="153534" custScaleY="157262" custLinFactNeighborX="-2688" custLinFactNeighborY="-363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BCD1F1-0EC3-4AB9-8BCD-8EEA8CBA8F5A}" type="pres">
      <dgm:prSet presAssocID="{34F0931F-7BBC-4BDB-96FD-8D01E2486F84}" presName="rootConnector1" presStyleLbl="node1" presStyleIdx="0" presStyleCnt="0"/>
      <dgm:spPr/>
    </dgm:pt>
    <dgm:pt modelId="{08A413D1-2FCE-4067-8CFC-93E64A5B0705}" type="pres">
      <dgm:prSet presAssocID="{34F0931F-7BBC-4BDB-96FD-8D01E2486F84}" presName="hierChild2" presStyleCnt="0"/>
      <dgm:spPr/>
    </dgm:pt>
    <dgm:pt modelId="{EDDA91C5-4D49-43D5-BDFB-36E8F7A7ED26}" type="pres">
      <dgm:prSet presAssocID="{27CDB3E4-903B-4739-A262-BE9C42586297}" presName="Name37" presStyleLbl="parChTrans1D2" presStyleIdx="0" presStyleCnt="3"/>
      <dgm:spPr/>
    </dgm:pt>
    <dgm:pt modelId="{706090D3-D416-40DB-B571-71B730D770C9}" type="pres">
      <dgm:prSet presAssocID="{D1624FE3-FD70-4161-A56F-018DB2C710D8}" presName="hierRoot2" presStyleCnt="0">
        <dgm:presLayoutVars>
          <dgm:hierBranch val="init"/>
        </dgm:presLayoutVars>
      </dgm:prSet>
      <dgm:spPr/>
    </dgm:pt>
    <dgm:pt modelId="{10E8320F-22B5-4262-9B54-879C80129EFD}" type="pres">
      <dgm:prSet presAssocID="{D1624FE3-FD70-4161-A56F-018DB2C710D8}" presName="rootComposite" presStyleCnt="0"/>
      <dgm:spPr/>
    </dgm:pt>
    <dgm:pt modelId="{F552939D-0BCA-45A5-B0E4-B4CECD4A1005}" type="pres">
      <dgm:prSet presAssocID="{D1624FE3-FD70-4161-A56F-018DB2C710D8}" presName="rootText" presStyleLbl="node2" presStyleIdx="0" presStyleCnt="3" custScaleY="363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BB8777-5C27-491A-8DFB-5B070BA58E7D}" type="pres">
      <dgm:prSet presAssocID="{D1624FE3-FD70-4161-A56F-018DB2C710D8}" presName="rootConnector" presStyleLbl="node2" presStyleIdx="0" presStyleCnt="3"/>
      <dgm:spPr/>
    </dgm:pt>
    <dgm:pt modelId="{26C62D31-7BF9-47B9-B008-6E09AE09F258}" type="pres">
      <dgm:prSet presAssocID="{D1624FE3-FD70-4161-A56F-018DB2C710D8}" presName="hierChild4" presStyleCnt="0"/>
      <dgm:spPr/>
    </dgm:pt>
    <dgm:pt modelId="{E5F4F0C3-16E6-400C-A715-556EABC99192}" type="pres">
      <dgm:prSet presAssocID="{861AB8FC-39B3-4000-BC80-E7343535D04F}" presName="Name37" presStyleLbl="parChTrans1D3" presStyleIdx="0" presStyleCnt="3"/>
      <dgm:spPr/>
    </dgm:pt>
    <dgm:pt modelId="{C347F7EA-327A-4C66-987B-D44B1E8B69D5}" type="pres">
      <dgm:prSet presAssocID="{DCDB8CEC-106B-45F3-9D41-1C9EBC81D136}" presName="hierRoot2" presStyleCnt="0">
        <dgm:presLayoutVars>
          <dgm:hierBranch val="init"/>
        </dgm:presLayoutVars>
      </dgm:prSet>
      <dgm:spPr/>
    </dgm:pt>
    <dgm:pt modelId="{E157DB97-7C6F-4AD1-ACE6-C6C32E6872CA}" type="pres">
      <dgm:prSet presAssocID="{DCDB8CEC-106B-45F3-9D41-1C9EBC81D136}" presName="rootComposite" presStyleCnt="0"/>
      <dgm:spPr/>
    </dgm:pt>
    <dgm:pt modelId="{494A31B5-75EC-44EA-A8BE-3FFA17A652AD}" type="pres">
      <dgm:prSet presAssocID="{DCDB8CEC-106B-45F3-9D41-1C9EBC81D136}" presName="rootText" presStyleLbl="node3" presStyleIdx="0" presStyleCnt="3" custScaleX="121466" custScaleY="22160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B57E96-D2FC-4400-BE0D-53FC92AE661D}" type="pres">
      <dgm:prSet presAssocID="{DCDB8CEC-106B-45F3-9D41-1C9EBC81D136}" presName="rootConnector" presStyleLbl="node3" presStyleIdx="0" presStyleCnt="3"/>
      <dgm:spPr/>
    </dgm:pt>
    <dgm:pt modelId="{E7B03883-E435-4424-A1C8-9C9106597128}" type="pres">
      <dgm:prSet presAssocID="{DCDB8CEC-106B-45F3-9D41-1C9EBC81D136}" presName="hierChild4" presStyleCnt="0"/>
      <dgm:spPr/>
    </dgm:pt>
    <dgm:pt modelId="{0340BC27-4E54-45C2-A85F-CFF52C00185B}" type="pres">
      <dgm:prSet presAssocID="{DCDB8CEC-106B-45F3-9D41-1C9EBC81D136}" presName="hierChild5" presStyleCnt="0"/>
      <dgm:spPr/>
    </dgm:pt>
    <dgm:pt modelId="{70ECAF4F-3FB1-4175-B3A8-EA3ECFC1D33D}" type="pres">
      <dgm:prSet presAssocID="{D1624FE3-FD70-4161-A56F-018DB2C710D8}" presName="hierChild5" presStyleCnt="0"/>
      <dgm:spPr/>
    </dgm:pt>
    <dgm:pt modelId="{1F035489-7C4F-416A-ACD3-C1C8A59591C2}" type="pres">
      <dgm:prSet presAssocID="{FFBDAD73-0160-420A-9D1F-77DB3EAFFE41}" presName="Name37" presStyleLbl="parChTrans1D2" presStyleIdx="1" presStyleCnt="3"/>
      <dgm:spPr/>
    </dgm:pt>
    <dgm:pt modelId="{3E2F9C60-8893-4297-AA08-53CABBFA498D}" type="pres">
      <dgm:prSet presAssocID="{D908033A-B039-4145-A60D-7AEA58E44C13}" presName="hierRoot2" presStyleCnt="0">
        <dgm:presLayoutVars>
          <dgm:hierBranch val="init"/>
        </dgm:presLayoutVars>
      </dgm:prSet>
      <dgm:spPr/>
    </dgm:pt>
    <dgm:pt modelId="{02D427FE-D9A6-4199-A027-0EA8E0005D5D}" type="pres">
      <dgm:prSet presAssocID="{D908033A-B039-4145-A60D-7AEA58E44C13}" presName="rootComposite" presStyleCnt="0"/>
      <dgm:spPr/>
    </dgm:pt>
    <dgm:pt modelId="{716B13A3-4FD6-4840-B117-F0419EF33D47}" type="pres">
      <dgm:prSet presAssocID="{D908033A-B039-4145-A60D-7AEA58E44C13}" presName="rootText" presStyleLbl="node2" presStyleIdx="1" presStyleCnt="3" custScaleY="36302">
        <dgm:presLayoutVars>
          <dgm:chPref val="3"/>
        </dgm:presLayoutVars>
      </dgm:prSet>
      <dgm:spPr/>
    </dgm:pt>
    <dgm:pt modelId="{1BB92E9C-6B27-4DF0-B0ED-D71509517C1D}" type="pres">
      <dgm:prSet presAssocID="{D908033A-B039-4145-A60D-7AEA58E44C13}" presName="rootConnector" presStyleLbl="node2" presStyleIdx="1" presStyleCnt="3"/>
      <dgm:spPr/>
    </dgm:pt>
    <dgm:pt modelId="{A3438E9D-C657-4095-BCCA-83FBDE3B0406}" type="pres">
      <dgm:prSet presAssocID="{D908033A-B039-4145-A60D-7AEA58E44C13}" presName="hierChild4" presStyleCnt="0"/>
      <dgm:spPr/>
    </dgm:pt>
    <dgm:pt modelId="{C11B423B-1CED-4F22-AA80-99264B3795FB}" type="pres">
      <dgm:prSet presAssocID="{036A417A-4580-40A7-9CD6-9DBEA769EE64}" presName="Name37" presStyleLbl="parChTrans1D3" presStyleIdx="1" presStyleCnt="3"/>
      <dgm:spPr/>
    </dgm:pt>
    <dgm:pt modelId="{32C78780-1E7C-4FF6-AE40-2C0C64C2B833}" type="pres">
      <dgm:prSet presAssocID="{08861FAB-EDB4-4065-8ABD-C4411BA50E94}" presName="hierRoot2" presStyleCnt="0">
        <dgm:presLayoutVars>
          <dgm:hierBranch val="init"/>
        </dgm:presLayoutVars>
      </dgm:prSet>
      <dgm:spPr/>
    </dgm:pt>
    <dgm:pt modelId="{0D2A4396-F649-42ED-ABCB-C6CC9A32154A}" type="pres">
      <dgm:prSet presAssocID="{08861FAB-EDB4-4065-8ABD-C4411BA50E94}" presName="rootComposite" presStyleCnt="0"/>
      <dgm:spPr/>
    </dgm:pt>
    <dgm:pt modelId="{D2CCE07A-A68F-4675-BC00-38F416A83E1B}" type="pres">
      <dgm:prSet presAssocID="{08861FAB-EDB4-4065-8ABD-C4411BA50E94}" presName="rootText" presStyleLbl="node3" presStyleIdx="1" presStyleCnt="3" custScaleY="2326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60F9F4-5895-48EB-98FB-679E66971AF7}" type="pres">
      <dgm:prSet presAssocID="{08861FAB-EDB4-4065-8ABD-C4411BA50E94}" presName="rootConnector" presStyleLbl="node3" presStyleIdx="1" presStyleCnt="3"/>
      <dgm:spPr/>
    </dgm:pt>
    <dgm:pt modelId="{F8C22F63-CA19-4369-837C-6DFB18EF2FD1}" type="pres">
      <dgm:prSet presAssocID="{08861FAB-EDB4-4065-8ABD-C4411BA50E94}" presName="hierChild4" presStyleCnt="0"/>
      <dgm:spPr/>
    </dgm:pt>
    <dgm:pt modelId="{53E16257-A501-4EF9-88DE-54C6B00AA2D3}" type="pres">
      <dgm:prSet presAssocID="{08861FAB-EDB4-4065-8ABD-C4411BA50E94}" presName="hierChild5" presStyleCnt="0"/>
      <dgm:spPr/>
    </dgm:pt>
    <dgm:pt modelId="{D17D5E69-04AA-4A5D-B5A1-C39B80311B19}" type="pres">
      <dgm:prSet presAssocID="{D908033A-B039-4145-A60D-7AEA58E44C13}" presName="hierChild5" presStyleCnt="0"/>
      <dgm:spPr/>
    </dgm:pt>
    <dgm:pt modelId="{DB50BA0E-C393-4F0F-B2ED-6DCE680A2B67}" type="pres">
      <dgm:prSet presAssocID="{1E3400CC-C457-417B-87A4-13EBEA076873}" presName="Name37" presStyleLbl="parChTrans1D2" presStyleIdx="2" presStyleCnt="3"/>
      <dgm:spPr/>
    </dgm:pt>
    <dgm:pt modelId="{C5C5F3FF-72E2-41F0-BBF5-C4D12BB5D702}" type="pres">
      <dgm:prSet presAssocID="{2DD0BA21-505F-47BE-A286-A3446EE11257}" presName="hierRoot2" presStyleCnt="0">
        <dgm:presLayoutVars>
          <dgm:hierBranch val="init"/>
        </dgm:presLayoutVars>
      </dgm:prSet>
      <dgm:spPr/>
    </dgm:pt>
    <dgm:pt modelId="{D684E3AA-AB66-4D93-AD6A-7A0F18B93F22}" type="pres">
      <dgm:prSet presAssocID="{2DD0BA21-505F-47BE-A286-A3446EE11257}" presName="rootComposite" presStyleCnt="0"/>
      <dgm:spPr/>
    </dgm:pt>
    <dgm:pt modelId="{7AA2C1AF-7FF6-4E46-BCC6-ED915F756B93}" type="pres">
      <dgm:prSet presAssocID="{2DD0BA21-505F-47BE-A286-A3446EE11257}" presName="rootText" presStyleLbl="node2" presStyleIdx="2" presStyleCnt="3" custScaleY="42689">
        <dgm:presLayoutVars>
          <dgm:chPref val="3"/>
        </dgm:presLayoutVars>
      </dgm:prSet>
      <dgm:spPr/>
    </dgm:pt>
    <dgm:pt modelId="{3BC0C011-F5B7-4D6C-B0FA-9F7E9FA93594}" type="pres">
      <dgm:prSet presAssocID="{2DD0BA21-505F-47BE-A286-A3446EE11257}" presName="rootConnector" presStyleLbl="node2" presStyleIdx="2" presStyleCnt="3"/>
      <dgm:spPr/>
    </dgm:pt>
    <dgm:pt modelId="{7C512FAB-C1C6-429B-A122-EDAFC40EB29A}" type="pres">
      <dgm:prSet presAssocID="{2DD0BA21-505F-47BE-A286-A3446EE11257}" presName="hierChild4" presStyleCnt="0"/>
      <dgm:spPr/>
    </dgm:pt>
    <dgm:pt modelId="{3260B627-A844-41D6-9678-594ED10F60C0}" type="pres">
      <dgm:prSet presAssocID="{5412363E-FB62-4280-A98E-7C190731A7D9}" presName="Name37" presStyleLbl="parChTrans1D3" presStyleIdx="2" presStyleCnt="3"/>
      <dgm:spPr/>
    </dgm:pt>
    <dgm:pt modelId="{D2072123-BED4-459C-BF90-9EC62719E8A5}" type="pres">
      <dgm:prSet presAssocID="{05C481FC-1459-4C8D-8E53-DA9B67BFE3DB}" presName="hierRoot2" presStyleCnt="0">
        <dgm:presLayoutVars>
          <dgm:hierBranch val="init"/>
        </dgm:presLayoutVars>
      </dgm:prSet>
      <dgm:spPr/>
    </dgm:pt>
    <dgm:pt modelId="{C6BC2593-9252-4E62-B931-A161AA32EFE4}" type="pres">
      <dgm:prSet presAssocID="{05C481FC-1459-4C8D-8E53-DA9B67BFE3DB}" presName="rootComposite" presStyleCnt="0"/>
      <dgm:spPr/>
    </dgm:pt>
    <dgm:pt modelId="{C212FDA8-73BE-4330-AB9B-1EBAF994CB88}" type="pres">
      <dgm:prSet presAssocID="{05C481FC-1459-4C8D-8E53-DA9B67BFE3DB}" presName="rootText" presStyleLbl="node3" presStyleIdx="2" presStyleCnt="3" custScaleY="22030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E315CE-64F9-4841-80A1-8E1581D6B00A}" type="pres">
      <dgm:prSet presAssocID="{05C481FC-1459-4C8D-8E53-DA9B67BFE3DB}" presName="rootConnector" presStyleLbl="node3" presStyleIdx="2" presStyleCnt="3"/>
      <dgm:spPr/>
    </dgm:pt>
    <dgm:pt modelId="{C96560D6-BA37-4F7E-8FA9-1B60C9995CDE}" type="pres">
      <dgm:prSet presAssocID="{05C481FC-1459-4C8D-8E53-DA9B67BFE3DB}" presName="hierChild4" presStyleCnt="0"/>
      <dgm:spPr/>
    </dgm:pt>
    <dgm:pt modelId="{C3E61CEB-0297-4506-80FC-6FCD0F9F50F7}" type="pres">
      <dgm:prSet presAssocID="{05C481FC-1459-4C8D-8E53-DA9B67BFE3DB}" presName="hierChild5" presStyleCnt="0"/>
      <dgm:spPr/>
    </dgm:pt>
    <dgm:pt modelId="{19ABE8A6-4DAF-498D-90D0-3BBB09798E51}" type="pres">
      <dgm:prSet presAssocID="{2DD0BA21-505F-47BE-A286-A3446EE11257}" presName="hierChild5" presStyleCnt="0"/>
      <dgm:spPr/>
    </dgm:pt>
    <dgm:pt modelId="{C34421E3-990D-4B9F-ADA8-47F4EF164A21}" type="pres">
      <dgm:prSet presAssocID="{34F0931F-7BBC-4BDB-96FD-8D01E2486F84}" presName="hierChild3" presStyleCnt="0"/>
      <dgm:spPr/>
    </dgm:pt>
  </dgm:ptLst>
  <dgm:cxnLst>
    <dgm:cxn modelId="{10689903-2679-450E-A231-BBC346BD5A95}" type="presOf" srcId="{DCDB8CEC-106B-45F3-9D41-1C9EBC81D136}" destId="{494A31B5-75EC-44EA-A8BE-3FFA17A652AD}" srcOrd="0" destOrd="0" presId="urn:microsoft.com/office/officeart/2005/8/layout/orgChart1"/>
    <dgm:cxn modelId="{DB90B4D3-973F-4C34-B5CF-A361C4AC0B27}" type="presOf" srcId="{08861FAB-EDB4-4065-8ABD-C4411BA50E94}" destId="{D2CCE07A-A68F-4675-BC00-38F416A83E1B}" srcOrd="0" destOrd="0" presId="urn:microsoft.com/office/officeart/2005/8/layout/orgChart1"/>
    <dgm:cxn modelId="{FB0AC875-C151-4696-B1D1-DF0E21F20F62}" type="presOf" srcId="{5412363E-FB62-4280-A98E-7C190731A7D9}" destId="{3260B627-A844-41D6-9678-594ED10F60C0}" srcOrd="0" destOrd="0" presId="urn:microsoft.com/office/officeart/2005/8/layout/orgChart1"/>
    <dgm:cxn modelId="{DD68D100-C4BF-42D2-810F-9729881A1887}" srcId="{34F0931F-7BBC-4BDB-96FD-8D01E2486F84}" destId="{D908033A-B039-4145-A60D-7AEA58E44C13}" srcOrd="1" destOrd="0" parTransId="{FFBDAD73-0160-420A-9D1F-77DB3EAFFE41}" sibTransId="{8FE27FF1-33D5-4C8F-9A4E-C5496DFB0EE2}"/>
    <dgm:cxn modelId="{7B04561A-D071-4AB5-8CD2-FCCBCBE76E7B}" type="presOf" srcId="{05C481FC-1459-4C8D-8E53-DA9B67BFE3DB}" destId="{C212FDA8-73BE-4330-AB9B-1EBAF994CB88}" srcOrd="0" destOrd="0" presId="urn:microsoft.com/office/officeart/2005/8/layout/orgChart1"/>
    <dgm:cxn modelId="{03F72882-7539-48EE-A063-76BE093533D6}" type="presOf" srcId="{34F0931F-7BBC-4BDB-96FD-8D01E2486F84}" destId="{FEC21048-F601-4A4A-8BCD-55BAE62C41A9}" srcOrd="0" destOrd="0" presId="urn:microsoft.com/office/officeart/2005/8/layout/orgChart1"/>
    <dgm:cxn modelId="{822486FF-734A-4C9A-A300-CAD9953F5DF1}" srcId="{D1624FE3-FD70-4161-A56F-018DB2C710D8}" destId="{DCDB8CEC-106B-45F3-9D41-1C9EBC81D136}" srcOrd="0" destOrd="0" parTransId="{861AB8FC-39B3-4000-BC80-E7343535D04F}" sibTransId="{5FF032C3-86FB-40FB-8064-CD0AD6DC13AB}"/>
    <dgm:cxn modelId="{344A5F95-995A-43B2-8D90-117250B2C0BB}" type="presOf" srcId="{D1624FE3-FD70-4161-A56F-018DB2C710D8}" destId="{F552939D-0BCA-45A5-B0E4-B4CECD4A1005}" srcOrd="0" destOrd="0" presId="urn:microsoft.com/office/officeart/2005/8/layout/orgChart1"/>
    <dgm:cxn modelId="{95105580-E8CA-44E0-A1D9-06FF30301803}" srcId="{34F0931F-7BBC-4BDB-96FD-8D01E2486F84}" destId="{2DD0BA21-505F-47BE-A286-A3446EE11257}" srcOrd="2" destOrd="0" parTransId="{1E3400CC-C457-417B-87A4-13EBEA076873}" sibTransId="{BADA6420-788C-4A28-A21F-C517A5752365}"/>
    <dgm:cxn modelId="{5F0836F3-F4C5-4C5B-AB6C-5AF034D5EFDE}" srcId="{D908033A-B039-4145-A60D-7AEA58E44C13}" destId="{08861FAB-EDB4-4065-8ABD-C4411BA50E94}" srcOrd="0" destOrd="0" parTransId="{036A417A-4580-40A7-9CD6-9DBEA769EE64}" sibTransId="{2FD6597D-77AC-44E1-A476-064C57C35B50}"/>
    <dgm:cxn modelId="{569E93DE-0DBD-4E1D-8657-15F93F439DCA}" srcId="{34F0931F-7BBC-4BDB-96FD-8D01E2486F84}" destId="{D1624FE3-FD70-4161-A56F-018DB2C710D8}" srcOrd="0" destOrd="0" parTransId="{27CDB3E4-903B-4739-A262-BE9C42586297}" sibTransId="{124751D3-C4EC-49B3-B117-2FECAB4E0082}"/>
    <dgm:cxn modelId="{3ECA8D42-0C10-4D84-8DDC-D3D6A718BAE8}" type="presOf" srcId="{861AB8FC-39B3-4000-BC80-E7343535D04F}" destId="{E5F4F0C3-16E6-400C-A715-556EABC99192}" srcOrd="0" destOrd="0" presId="urn:microsoft.com/office/officeart/2005/8/layout/orgChart1"/>
    <dgm:cxn modelId="{A045E861-19E4-413E-B894-2F0908A16497}" type="presOf" srcId="{27CDB3E4-903B-4739-A262-BE9C42586297}" destId="{EDDA91C5-4D49-43D5-BDFB-36E8F7A7ED26}" srcOrd="0" destOrd="0" presId="urn:microsoft.com/office/officeart/2005/8/layout/orgChart1"/>
    <dgm:cxn modelId="{6D5ACBE1-4C2A-4ABE-9FC2-EBCC87EAB0B8}" type="presOf" srcId="{05C481FC-1459-4C8D-8E53-DA9B67BFE3DB}" destId="{0AE315CE-64F9-4841-80A1-8E1581D6B00A}" srcOrd="1" destOrd="0" presId="urn:microsoft.com/office/officeart/2005/8/layout/orgChart1"/>
    <dgm:cxn modelId="{D8F7ADE0-C540-4D2A-9569-C78D8E126848}" type="presOf" srcId="{1E3400CC-C457-417B-87A4-13EBEA076873}" destId="{DB50BA0E-C393-4F0F-B2ED-6DCE680A2B67}" srcOrd="0" destOrd="0" presId="urn:microsoft.com/office/officeart/2005/8/layout/orgChart1"/>
    <dgm:cxn modelId="{3B2AB6CF-C6BC-4FC1-B6D0-4A2EBD205E7F}" type="presOf" srcId="{D908033A-B039-4145-A60D-7AEA58E44C13}" destId="{1BB92E9C-6B27-4DF0-B0ED-D71509517C1D}" srcOrd="1" destOrd="0" presId="urn:microsoft.com/office/officeart/2005/8/layout/orgChart1"/>
    <dgm:cxn modelId="{28B39CA4-D9C0-4A17-83CD-A36AA1AEE743}" type="presOf" srcId="{036A417A-4580-40A7-9CD6-9DBEA769EE64}" destId="{C11B423B-1CED-4F22-AA80-99264B3795FB}" srcOrd="0" destOrd="0" presId="urn:microsoft.com/office/officeart/2005/8/layout/orgChart1"/>
    <dgm:cxn modelId="{C3C1698D-F1B6-4555-AE7A-913C1DC9BBD0}" type="presOf" srcId="{DCDB8CEC-106B-45F3-9D41-1C9EBC81D136}" destId="{5EB57E96-D2FC-4400-BE0D-53FC92AE661D}" srcOrd="1" destOrd="0" presId="urn:microsoft.com/office/officeart/2005/8/layout/orgChart1"/>
    <dgm:cxn modelId="{ADE7EE58-F49B-47E2-8D7D-40730F10C8E5}" srcId="{2DD0BA21-505F-47BE-A286-A3446EE11257}" destId="{05C481FC-1459-4C8D-8E53-DA9B67BFE3DB}" srcOrd="0" destOrd="0" parTransId="{5412363E-FB62-4280-A98E-7C190731A7D9}" sibTransId="{3B467069-9C57-4026-BC49-E894B757A2CC}"/>
    <dgm:cxn modelId="{5AE69622-83AB-4436-9F92-CECF9C6273E7}" type="presOf" srcId="{FFBDAD73-0160-420A-9D1F-77DB3EAFFE41}" destId="{1F035489-7C4F-416A-ACD3-C1C8A59591C2}" srcOrd="0" destOrd="0" presId="urn:microsoft.com/office/officeart/2005/8/layout/orgChart1"/>
    <dgm:cxn modelId="{FBE17CDE-9A6F-4661-BED1-501B2BD1CC44}" type="presOf" srcId="{6E555E56-4D11-4B17-8CD5-C023982D4466}" destId="{48089153-1188-42A8-B8BA-01CDDBC4ACF8}" srcOrd="0" destOrd="0" presId="urn:microsoft.com/office/officeart/2005/8/layout/orgChart1"/>
    <dgm:cxn modelId="{24F38D47-4210-487D-AF3D-F90DE085F841}" type="presOf" srcId="{08861FAB-EDB4-4065-8ABD-C4411BA50E94}" destId="{0C60F9F4-5895-48EB-98FB-679E66971AF7}" srcOrd="1" destOrd="0" presId="urn:microsoft.com/office/officeart/2005/8/layout/orgChart1"/>
    <dgm:cxn modelId="{9359FE5B-DCE5-4D88-8CA1-B469F9BC26DE}" type="presOf" srcId="{34F0931F-7BBC-4BDB-96FD-8D01E2486F84}" destId="{60BCD1F1-0EC3-4AB9-8BCD-8EEA8CBA8F5A}" srcOrd="1" destOrd="0" presId="urn:microsoft.com/office/officeart/2005/8/layout/orgChart1"/>
    <dgm:cxn modelId="{CB30EED5-4E72-4E8D-839A-77C0269AAA26}" type="presOf" srcId="{D908033A-B039-4145-A60D-7AEA58E44C13}" destId="{716B13A3-4FD6-4840-B117-F0419EF33D47}" srcOrd="0" destOrd="0" presId="urn:microsoft.com/office/officeart/2005/8/layout/orgChart1"/>
    <dgm:cxn modelId="{CA7CDD61-8D62-4791-B23B-7A5E13D41F53}" type="presOf" srcId="{2DD0BA21-505F-47BE-A286-A3446EE11257}" destId="{7AA2C1AF-7FF6-4E46-BCC6-ED915F756B93}" srcOrd="0" destOrd="0" presId="urn:microsoft.com/office/officeart/2005/8/layout/orgChart1"/>
    <dgm:cxn modelId="{7B65CD97-2E10-4656-AA14-E6A699DF2DBC}" type="presOf" srcId="{2DD0BA21-505F-47BE-A286-A3446EE11257}" destId="{3BC0C011-F5B7-4D6C-B0FA-9F7E9FA93594}" srcOrd="1" destOrd="0" presId="urn:microsoft.com/office/officeart/2005/8/layout/orgChart1"/>
    <dgm:cxn modelId="{BB2F9147-96B2-4E46-8834-C20CBA14D7CB}" srcId="{6E555E56-4D11-4B17-8CD5-C023982D4466}" destId="{34F0931F-7BBC-4BDB-96FD-8D01E2486F84}" srcOrd="0" destOrd="0" parTransId="{88D755AB-F753-42BD-82CA-3F3D1A90E451}" sibTransId="{BB678FA6-FA97-44B4-A058-44ADBE673F24}"/>
    <dgm:cxn modelId="{4342C7EC-D7AD-4270-ACC4-E73852FC6A3A}" type="presOf" srcId="{D1624FE3-FD70-4161-A56F-018DB2C710D8}" destId="{9EBB8777-5C27-491A-8DFB-5B070BA58E7D}" srcOrd="1" destOrd="0" presId="urn:microsoft.com/office/officeart/2005/8/layout/orgChart1"/>
    <dgm:cxn modelId="{15FE06EC-01C7-45F7-953F-0897858B0592}" type="presParOf" srcId="{48089153-1188-42A8-B8BA-01CDDBC4ACF8}" destId="{53C29831-7A78-4693-98A0-CFE0B14D1322}" srcOrd="0" destOrd="0" presId="urn:microsoft.com/office/officeart/2005/8/layout/orgChart1"/>
    <dgm:cxn modelId="{387FE613-9611-4442-B5FA-54BCAE26592E}" type="presParOf" srcId="{53C29831-7A78-4693-98A0-CFE0B14D1322}" destId="{038F07CB-BF57-40C6-B80F-A5D140368C4F}" srcOrd="0" destOrd="0" presId="urn:microsoft.com/office/officeart/2005/8/layout/orgChart1"/>
    <dgm:cxn modelId="{8C9711DD-EE95-4C27-817A-91DB95A0648C}" type="presParOf" srcId="{038F07CB-BF57-40C6-B80F-A5D140368C4F}" destId="{FEC21048-F601-4A4A-8BCD-55BAE62C41A9}" srcOrd="0" destOrd="0" presId="urn:microsoft.com/office/officeart/2005/8/layout/orgChart1"/>
    <dgm:cxn modelId="{9300D8F1-CC04-49B3-980D-830C9905E3FD}" type="presParOf" srcId="{038F07CB-BF57-40C6-B80F-A5D140368C4F}" destId="{60BCD1F1-0EC3-4AB9-8BCD-8EEA8CBA8F5A}" srcOrd="1" destOrd="0" presId="urn:microsoft.com/office/officeart/2005/8/layout/orgChart1"/>
    <dgm:cxn modelId="{6CD3D9AB-BA9A-4485-95A8-E8B17E949FCC}" type="presParOf" srcId="{53C29831-7A78-4693-98A0-CFE0B14D1322}" destId="{08A413D1-2FCE-4067-8CFC-93E64A5B0705}" srcOrd="1" destOrd="0" presId="urn:microsoft.com/office/officeart/2005/8/layout/orgChart1"/>
    <dgm:cxn modelId="{FC661FD3-3F8E-47D9-9702-60DBE6259C81}" type="presParOf" srcId="{08A413D1-2FCE-4067-8CFC-93E64A5B0705}" destId="{EDDA91C5-4D49-43D5-BDFB-36E8F7A7ED26}" srcOrd="0" destOrd="0" presId="urn:microsoft.com/office/officeart/2005/8/layout/orgChart1"/>
    <dgm:cxn modelId="{8EAF8047-02CC-4C21-84ED-B73FF10418D3}" type="presParOf" srcId="{08A413D1-2FCE-4067-8CFC-93E64A5B0705}" destId="{706090D3-D416-40DB-B571-71B730D770C9}" srcOrd="1" destOrd="0" presId="urn:microsoft.com/office/officeart/2005/8/layout/orgChart1"/>
    <dgm:cxn modelId="{7512B2AF-6969-4391-BFCF-D5A0D3C40B34}" type="presParOf" srcId="{706090D3-D416-40DB-B571-71B730D770C9}" destId="{10E8320F-22B5-4262-9B54-879C80129EFD}" srcOrd="0" destOrd="0" presId="urn:microsoft.com/office/officeart/2005/8/layout/orgChart1"/>
    <dgm:cxn modelId="{CBED2AD7-325A-4894-B445-428BE62FF862}" type="presParOf" srcId="{10E8320F-22B5-4262-9B54-879C80129EFD}" destId="{F552939D-0BCA-45A5-B0E4-B4CECD4A1005}" srcOrd="0" destOrd="0" presId="urn:microsoft.com/office/officeart/2005/8/layout/orgChart1"/>
    <dgm:cxn modelId="{E094B2AC-6F28-43E8-A0AD-365067472C9B}" type="presParOf" srcId="{10E8320F-22B5-4262-9B54-879C80129EFD}" destId="{9EBB8777-5C27-491A-8DFB-5B070BA58E7D}" srcOrd="1" destOrd="0" presId="urn:microsoft.com/office/officeart/2005/8/layout/orgChart1"/>
    <dgm:cxn modelId="{29B6E969-76B1-4513-ADB7-CA235BBA84DF}" type="presParOf" srcId="{706090D3-D416-40DB-B571-71B730D770C9}" destId="{26C62D31-7BF9-47B9-B008-6E09AE09F258}" srcOrd="1" destOrd="0" presId="urn:microsoft.com/office/officeart/2005/8/layout/orgChart1"/>
    <dgm:cxn modelId="{EB2E4EE4-4D7C-445E-98D7-48360FD964AE}" type="presParOf" srcId="{26C62D31-7BF9-47B9-B008-6E09AE09F258}" destId="{E5F4F0C3-16E6-400C-A715-556EABC99192}" srcOrd="0" destOrd="0" presId="urn:microsoft.com/office/officeart/2005/8/layout/orgChart1"/>
    <dgm:cxn modelId="{F4AD8F5B-A704-46C1-95EB-4537149D4332}" type="presParOf" srcId="{26C62D31-7BF9-47B9-B008-6E09AE09F258}" destId="{C347F7EA-327A-4C66-987B-D44B1E8B69D5}" srcOrd="1" destOrd="0" presId="urn:microsoft.com/office/officeart/2005/8/layout/orgChart1"/>
    <dgm:cxn modelId="{65423F8E-8BB9-49A1-A2AC-F7D8658BCCA6}" type="presParOf" srcId="{C347F7EA-327A-4C66-987B-D44B1E8B69D5}" destId="{E157DB97-7C6F-4AD1-ACE6-C6C32E6872CA}" srcOrd="0" destOrd="0" presId="urn:microsoft.com/office/officeart/2005/8/layout/orgChart1"/>
    <dgm:cxn modelId="{575C2229-210D-44A3-A313-D9758E9DF47F}" type="presParOf" srcId="{E157DB97-7C6F-4AD1-ACE6-C6C32E6872CA}" destId="{494A31B5-75EC-44EA-A8BE-3FFA17A652AD}" srcOrd="0" destOrd="0" presId="urn:microsoft.com/office/officeart/2005/8/layout/orgChart1"/>
    <dgm:cxn modelId="{7B04B8E4-D3AD-424C-B461-C50F94BCED28}" type="presParOf" srcId="{E157DB97-7C6F-4AD1-ACE6-C6C32E6872CA}" destId="{5EB57E96-D2FC-4400-BE0D-53FC92AE661D}" srcOrd="1" destOrd="0" presId="urn:microsoft.com/office/officeart/2005/8/layout/orgChart1"/>
    <dgm:cxn modelId="{5AC357A9-D041-4DB0-8B31-6D70325F281A}" type="presParOf" srcId="{C347F7EA-327A-4C66-987B-D44B1E8B69D5}" destId="{E7B03883-E435-4424-A1C8-9C9106597128}" srcOrd="1" destOrd="0" presId="urn:microsoft.com/office/officeart/2005/8/layout/orgChart1"/>
    <dgm:cxn modelId="{4DCBB37B-8E11-4F52-B427-34E8EE32CEC0}" type="presParOf" srcId="{C347F7EA-327A-4C66-987B-D44B1E8B69D5}" destId="{0340BC27-4E54-45C2-A85F-CFF52C00185B}" srcOrd="2" destOrd="0" presId="urn:microsoft.com/office/officeart/2005/8/layout/orgChart1"/>
    <dgm:cxn modelId="{EC1999D4-9A94-4798-855D-63C54A51304E}" type="presParOf" srcId="{706090D3-D416-40DB-B571-71B730D770C9}" destId="{70ECAF4F-3FB1-4175-B3A8-EA3ECFC1D33D}" srcOrd="2" destOrd="0" presId="urn:microsoft.com/office/officeart/2005/8/layout/orgChart1"/>
    <dgm:cxn modelId="{9D0120EF-D337-4825-B6FF-80466A84801E}" type="presParOf" srcId="{08A413D1-2FCE-4067-8CFC-93E64A5B0705}" destId="{1F035489-7C4F-416A-ACD3-C1C8A59591C2}" srcOrd="2" destOrd="0" presId="urn:microsoft.com/office/officeart/2005/8/layout/orgChart1"/>
    <dgm:cxn modelId="{805742F1-F87D-4B62-97EB-C119682F0D80}" type="presParOf" srcId="{08A413D1-2FCE-4067-8CFC-93E64A5B0705}" destId="{3E2F9C60-8893-4297-AA08-53CABBFA498D}" srcOrd="3" destOrd="0" presId="urn:microsoft.com/office/officeart/2005/8/layout/orgChart1"/>
    <dgm:cxn modelId="{9DA1A8E6-826E-41E6-98F8-972AAF916E57}" type="presParOf" srcId="{3E2F9C60-8893-4297-AA08-53CABBFA498D}" destId="{02D427FE-D9A6-4199-A027-0EA8E0005D5D}" srcOrd="0" destOrd="0" presId="urn:microsoft.com/office/officeart/2005/8/layout/orgChart1"/>
    <dgm:cxn modelId="{9D9C4BDD-0849-4FFB-93B8-C2AD8BD910B6}" type="presParOf" srcId="{02D427FE-D9A6-4199-A027-0EA8E0005D5D}" destId="{716B13A3-4FD6-4840-B117-F0419EF33D47}" srcOrd="0" destOrd="0" presId="urn:microsoft.com/office/officeart/2005/8/layout/orgChart1"/>
    <dgm:cxn modelId="{0F1509EF-89F4-40A7-9105-94C45545ED8C}" type="presParOf" srcId="{02D427FE-D9A6-4199-A027-0EA8E0005D5D}" destId="{1BB92E9C-6B27-4DF0-B0ED-D71509517C1D}" srcOrd="1" destOrd="0" presId="urn:microsoft.com/office/officeart/2005/8/layout/orgChart1"/>
    <dgm:cxn modelId="{FBBF0F02-030F-4993-B425-FC1C7AEAFA38}" type="presParOf" srcId="{3E2F9C60-8893-4297-AA08-53CABBFA498D}" destId="{A3438E9D-C657-4095-BCCA-83FBDE3B0406}" srcOrd="1" destOrd="0" presId="urn:microsoft.com/office/officeart/2005/8/layout/orgChart1"/>
    <dgm:cxn modelId="{7AF6BFE3-67E3-4F09-AB27-EE1D4E86F31D}" type="presParOf" srcId="{A3438E9D-C657-4095-BCCA-83FBDE3B0406}" destId="{C11B423B-1CED-4F22-AA80-99264B3795FB}" srcOrd="0" destOrd="0" presId="urn:microsoft.com/office/officeart/2005/8/layout/orgChart1"/>
    <dgm:cxn modelId="{EFD206AF-6440-4488-A7CB-C600004C086F}" type="presParOf" srcId="{A3438E9D-C657-4095-BCCA-83FBDE3B0406}" destId="{32C78780-1E7C-4FF6-AE40-2C0C64C2B833}" srcOrd="1" destOrd="0" presId="urn:microsoft.com/office/officeart/2005/8/layout/orgChart1"/>
    <dgm:cxn modelId="{E6518BA8-4F8C-4895-BDEB-51AEDFD434C5}" type="presParOf" srcId="{32C78780-1E7C-4FF6-AE40-2C0C64C2B833}" destId="{0D2A4396-F649-42ED-ABCB-C6CC9A32154A}" srcOrd="0" destOrd="0" presId="urn:microsoft.com/office/officeart/2005/8/layout/orgChart1"/>
    <dgm:cxn modelId="{7F1F3D09-0C7A-4E5B-960A-07568D58811E}" type="presParOf" srcId="{0D2A4396-F649-42ED-ABCB-C6CC9A32154A}" destId="{D2CCE07A-A68F-4675-BC00-38F416A83E1B}" srcOrd="0" destOrd="0" presId="urn:microsoft.com/office/officeart/2005/8/layout/orgChart1"/>
    <dgm:cxn modelId="{76819B8D-DE4F-4292-802C-0E790FAA4079}" type="presParOf" srcId="{0D2A4396-F649-42ED-ABCB-C6CC9A32154A}" destId="{0C60F9F4-5895-48EB-98FB-679E66971AF7}" srcOrd="1" destOrd="0" presId="urn:microsoft.com/office/officeart/2005/8/layout/orgChart1"/>
    <dgm:cxn modelId="{3AE0E714-E769-4A2A-AA56-F192BA4B2D0A}" type="presParOf" srcId="{32C78780-1E7C-4FF6-AE40-2C0C64C2B833}" destId="{F8C22F63-CA19-4369-837C-6DFB18EF2FD1}" srcOrd="1" destOrd="0" presId="urn:microsoft.com/office/officeart/2005/8/layout/orgChart1"/>
    <dgm:cxn modelId="{0D4C9136-838C-4DF9-BBB7-669D9CF30B6D}" type="presParOf" srcId="{32C78780-1E7C-4FF6-AE40-2C0C64C2B833}" destId="{53E16257-A501-4EF9-88DE-54C6B00AA2D3}" srcOrd="2" destOrd="0" presId="urn:microsoft.com/office/officeart/2005/8/layout/orgChart1"/>
    <dgm:cxn modelId="{049FD5B7-AD3F-4333-93AE-686B0542872C}" type="presParOf" srcId="{3E2F9C60-8893-4297-AA08-53CABBFA498D}" destId="{D17D5E69-04AA-4A5D-B5A1-C39B80311B19}" srcOrd="2" destOrd="0" presId="urn:microsoft.com/office/officeart/2005/8/layout/orgChart1"/>
    <dgm:cxn modelId="{2151D366-2327-404E-B276-0964B7F21ACB}" type="presParOf" srcId="{08A413D1-2FCE-4067-8CFC-93E64A5B0705}" destId="{DB50BA0E-C393-4F0F-B2ED-6DCE680A2B67}" srcOrd="4" destOrd="0" presId="urn:microsoft.com/office/officeart/2005/8/layout/orgChart1"/>
    <dgm:cxn modelId="{F361ACE4-207B-41E8-9017-47800159704D}" type="presParOf" srcId="{08A413D1-2FCE-4067-8CFC-93E64A5B0705}" destId="{C5C5F3FF-72E2-41F0-BBF5-C4D12BB5D702}" srcOrd="5" destOrd="0" presId="urn:microsoft.com/office/officeart/2005/8/layout/orgChart1"/>
    <dgm:cxn modelId="{08AD24D7-41AA-45AB-A2EE-69F6F1AC253D}" type="presParOf" srcId="{C5C5F3FF-72E2-41F0-BBF5-C4D12BB5D702}" destId="{D684E3AA-AB66-4D93-AD6A-7A0F18B93F22}" srcOrd="0" destOrd="0" presId="urn:microsoft.com/office/officeart/2005/8/layout/orgChart1"/>
    <dgm:cxn modelId="{468A3F00-11D8-472A-A2CC-6F0928DA4582}" type="presParOf" srcId="{D684E3AA-AB66-4D93-AD6A-7A0F18B93F22}" destId="{7AA2C1AF-7FF6-4E46-BCC6-ED915F756B93}" srcOrd="0" destOrd="0" presId="urn:microsoft.com/office/officeart/2005/8/layout/orgChart1"/>
    <dgm:cxn modelId="{BB7283F0-2FDD-40C2-A65C-D942A55A39EF}" type="presParOf" srcId="{D684E3AA-AB66-4D93-AD6A-7A0F18B93F22}" destId="{3BC0C011-F5B7-4D6C-B0FA-9F7E9FA93594}" srcOrd="1" destOrd="0" presId="urn:microsoft.com/office/officeart/2005/8/layout/orgChart1"/>
    <dgm:cxn modelId="{64A47D70-5579-443F-81A3-1CCA98A67216}" type="presParOf" srcId="{C5C5F3FF-72E2-41F0-BBF5-C4D12BB5D702}" destId="{7C512FAB-C1C6-429B-A122-EDAFC40EB29A}" srcOrd="1" destOrd="0" presId="urn:microsoft.com/office/officeart/2005/8/layout/orgChart1"/>
    <dgm:cxn modelId="{B3CAC26E-BCAE-4BB5-9440-72D26C34989A}" type="presParOf" srcId="{7C512FAB-C1C6-429B-A122-EDAFC40EB29A}" destId="{3260B627-A844-41D6-9678-594ED10F60C0}" srcOrd="0" destOrd="0" presId="urn:microsoft.com/office/officeart/2005/8/layout/orgChart1"/>
    <dgm:cxn modelId="{03AC80E3-4D72-4CEB-A4CA-46F78DEF1A36}" type="presParOf" srcId="{7C512FAB-C1C6-429B-A122-EDAFC40EB29A}" destId="{D2072123-BED4-459C-BF90-9EC62719E8A5}" srcOrd="1" destOrd="0" presId="urn:microsoft.com/office/officeart/2005/8/layout/orgChart1"/>
    <dgm:cxn modelId="{8D8A4958-DBA1-49B0-96D8-74F97786ED44}" type="presParOf" srcId="{D2072123-BED4-459C-BF90-9EC62719E8A5}" destId="{C6BC2593-9252-4E62-B931-A161AA32EFE4}" srcOrd="0" destOrd="0" presId="urn:microsoft.com/office/officeart/2005/8/layout/orgChart1"/>
    <dgm:cxn modelId="{919DA456-0550-4F7A-95C8-F88910120360}" type="presParOf" srcId="{C6BC2593-9252-4E62-B931-A161AA32EFE4}" destId="{C212FDA8-73BE-4330-AB9B-1EBAF994CB88}" srcOrd="0" destOrd="0" presId="urn:microsoft.com/office/officeart/2005/8/layout/orgChart1"/>
    <dgm:cxn modelId="{DAFA5592-9BC7-4AEB-B588-02037C571AA9}" type="presParOf" srcId="{C6BC2593-9252-4E62-B931-A161AA32EFE4}" destId="{0AE315CE-64F9-4841-80A1-8E1581D6B00A}" srcOrd="1" destOrd="0" presId="urn:microsoft.com/office/officeart/2005/8/layout/orgChart1"/>
    <dgm:cxn modelId="{8A6ADF19-B18C-4E30-80E1-F906A213FD58}" type="presParOf" srcId="{D2072123-BED4-459C-BF90-9EC62719E8A5}" destId="{C96560D6-BA37-4F7E-8FA9-1B60C9995CDE}" srcOrd="1" destOrd="0" presId="urn:microsoft.com/office/officeart/2005/8/layout/orgChart1"/>
    <dgm:cxn modelId="{75772DB4-FC0E-4CC0-A86D-C629733DA717}" type="presParOf" srcId="{D2072123-BED4-459C-BF90-9EC62719E8A5}" destId="{C3E61CEB-0297-4506-80FC-6FCD0F9F50F7}" srcOrd="2" destOrd="0" presId="urn:microsoft.com/office/officeart/2005/8/layout/orgChart1"/>
    <dgm:cxn modelId="{D8C80A47-A8D9-4B4D-955F-6C02F93B026A}" type="presParOf" srcId="{C5C5F3FF-72E2-41F0-BBF5-C4D12BB5D702}" destId="{19ABE8A6-4DAF-498D-90D0-3BBB09798E51}" srcOrd="2" destOrd="0" presId="urn:microsoft.com/office/officeart/2005/8/layout/orgChart1"/>
    <dgm:cxn modelId="{8E9DCB46-37D0-42D2-AF96-A7FA720F7754}" type="presParOf" srcId="{53C29831-7A78-4693-98A0-CFE0B14D1322}" destId="{C34421E3-990D-4B9F-ADA8-47F4EF164A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0B627-A844-41D6-9678-594ED10F60C0}">
      <dsp:nvSpPr>
        <dsp:cNvPr id="0" name=""/>
        <dsp:cNvSpPr/>
      </dsp:nvSpPr>
      <dsp:spPr>
        <a:xfrm>
          <a:off x="5625693" y="2960948"/>
          <a:ext cx="308441" cy="1564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27"/>
              </a:lnTo>
              <a:lnTo>
                <a:pt x="308441" y="15643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0BA0E-C393-4F0F-B2ED-6DCE680A2B67}">
      <dsp:nvSpPr>
        <dsp:cNvPr id="0" name=""/>
        <dsp:cNvSpPr/>
      </dsp:nvSpPr>
      <dsp:spPr>
        <a:xfrm>
          <a:off x="3684136" y="1716613"/>
          <a:ext cx="2764066" cy="80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523"/>
              </a:lnTo>
              <a:lnTo>
                <a:pt x="2764066" y="589523"/>
              </a:lnTo>
              <a:lnTo>
                <a:pt x="2764066" y="805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B423B-1CED-4F22-AA80-99264B3795FB}">
      <dsp:nvSpPr>
        <dsp:cNvPr id="0" name=""/>
        <dsp:cNvSpPr/>
      </dsp:nvSpPr>
      <dsp:spPr>
        <a:xfrm>
          <a:off x="3137599" y="2895281"/>
          <a:ext cx="308441" cy="1627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932"/>
              </a:lnTo>
              <a:lnTo>
                <a:pt x="308441" y="1627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35489-7C4F-416A-ACD3-C1C8A59591C2}">
      <dsp:nvSpPr>
        <dsp:cNvPr id="0" name=""/>
        <dsp:cNvSpPr/>
      </dsp:nvSpPr>
      <dsp:spPr>
        <a:xfrm>
          <a:off x="3684136" y="1716613"/>
          <a:ext cx="275972" cy="80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523"/>
              </a:lnTo>
              <a:lnTo>
                <a:pt x="275972" y="589523"/>
              </a:lnTo>
              <a:lnTo>
                <a:pt x="275972" y="805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4F0C3-16E6-400C-A715-556EABC99192}">
      <dsp:nvSpPr>
        <dsp:cNvPr id="0" name=""/>
        <dsp:cNvSpPr/>
      </dsp:nvSpPr>
      <dsp:spPr>
        <a:xfrm>
          <a:off x="208105" y="2895281"/>
          <a:ext cx="308441" cy="1571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010"/>
              </a:lnTo>
              <a:lnTo>
                <a:pt x="308441" y="1571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A91C5-4D49-43D5-BDFB-36E8F7A7ED26}">
      <dsp:nvSpPr>
        <dsp:cNvPr id="0" name=""/>
        <dsp:cNvSpPr/>
      </dsp:nvSpPr>
      <dsp:spPr>
        <a:xfrm>
          <a:off x="1030615" y="1716613"/>
          <a:ext cx="2653521" cy="805432"/>
        </a:xfrm>
        <a:custGeom>
          <a:avLst/>
          <a:gdLst/>
          <a:ahLst/>
          <a:cxnLst/>
          <a:rect l="0" t="0" r="0" b="0"/>
          <a:pathLst>
            <a:path>
              <a:moveTo>
                <a:pt x="2653521" y="0"/>
              </a:moveTo>
              <a:lnTo>
                <a:pt x="2653521" y="589523"/>
              </a:lnTo>
              <a:lnTo>
                <a:pt x="0" y="589523"/>
              </a:lnTo>
              <a:lnTo>
                <a:pt x="0" y="805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21048-F601-4A4A-8BCD-55BAE62C41A9}">
      <dsp:nvSpPr>
        <dsp:cNvPr id="0" name=""/>
        <dsp:cNvSpPr/>
      </dsp:nvSpPr>
      <dsp:spPr>
        <a:xfrm>
          <a:off x="2105595" y="99743"/>
          <a:ext cx="3157082" cy="1616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Stress from GP work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Intensity of GP work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Length of GP day</a:t>
          </a:r>
          <a:endParaRPr lang="en-GB" sz="2000" kern="1200" dirty="0"/>
        </a:p>
      </dsp:txBody>
      <dsp:txXfrm>
        <a:off x="2105595" y="99743"/>
        <a:ext cx="3157082" cy="1616870"/>
      </dsp:txXfrm>
    </dsp:sp>
    <dsp:sp modelId="{F552939D-0BCA-45A5-B0E4-B4CECD4A1005}">
      <dsp:nvSpPr>
        <dsp:cNvPr id="0" name=""/>
        <dsp:cNvSpPr/>
      </dsp:nvSpPr>
      <dsp:spPr>
        <a:xfrm>
          <a:off x="2477" y="2522046"/>
          <a:ext cx="2056275" cy="373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Partners</a:t>
          </a:r>
          <a:endParaRPr lang="en-GB" sz="1000" kern="1200" dirty="0" smtClean="0"/>
        </a:p>
      </dsp:txBody>
      <dsp:txXfrm>
        <a:off x="2477" y="2522046"/>
        <a:ext cx="2056275" cy="373234"/>
      </dsp:txXfrm>
    </dsp:sp>
    <dsp:sp modelId="{494A31B5-75EC-44EA-A8BE-3FFA17A652AD}">
      <dsp:nvSpPr>
        <dsp:cNvPr id="0" name=""/>
        <dsp:cNvSpPr/>
      </dsp:nvSpPr>
      <dsp:spPr>
        <a:xfrm>
          <a:off x="516546" y="3327099"/>
          <a:ext cx="2497675" cy="2278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/>
            <a:t>Isolation</a:t>
          </a:r>
          <a:r>
            <a:rPr lang="en-GB" sz="1800" kern="1200" dirty="0" smtClean="0"/>
            <a:t>/ needs for a better work life balance/ Not being paid for the hours I work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i="0" u="sng" kern="1200" dirty="0" smtClean="0"/>
            <a:t>Stress of Appraisal and Revalidation</a:t>
          </a:r>
        </a:p>
      </dsp:txBody>
      <dsp:txXfrm>
        <a:off x="516546" y="3327099"/>
        <a:ext cx="2497675" cy="2278384"/>
      </dsp:txXfrm>
    </dsp:sp>
    <dsp:sp modelId="{716B13A3-4FD6-4840-B117-F0419EF33D47}">
      <dsp:nvSpPr>
        <dsp:cNvPr id="0" name=""/>
        <dsp:cNvSpPr/>
      </dsp:nvSpPr>
      <dsp:spPr>
        <a:xfrm>
          <a:off x="2931971" y="2522046"/>
          <a:ext cx="2056275" cy="373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Salaried</a:t>
          </a:r>
          <a:endParaRPr lang="en-GB" sz="2000" kern="1200" dirty="0"/>
        </a:p>
      </dsp:txBody>
      <dsp:txXfrm>
        <a:off x="2931971" y="2522046"/>
        <a:ext cx="2056275" cy="373234"/>
      </dsp:txXfrm>
    </dsp:sp>
    <dsp:sp modelId="{D2CCE07A-A68F-4675-BC00-38F416A83E1B}">
      <dsp:nvSpPr>
        <dsp:cNvPr id="0" name=""/>
        <dsp:cNvSpPr/>
      </dsp:nvSpPr>
      <dsp:spPr>
        <a:xfrm>
          <a:off x="3446040" y="3327099"/>
          <a:ext cx="2056275" cy="2392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Not being paid for the hours I work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needs for a better work life balance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u="sng" kern="1200" dirty="0" smtClean="0"/>
            <a:t>Complaints and Litigation</a:t>
          </a:r>
        </a:p>
      </dsp:txBody>
      <dsp:txXfrm>
        <a:off x="3446040" y="3327099"/>
        <a:ext cx="2056275" cy="2392230"/>
      </dsp:txXfrm>
    </dsp:sp>
    <dsp:sp modelId="{7AA2C1AF-7FF6-4E46-BCC6-ED915F756B93}">
      <dsp:nvSpPr>
        <dsp:cNvPr id="0" name=""/>
        <dsp:cNvSpPr/>
      </dsp:nvSpPr>
      <dsp:spPr>
        <a:xfrm>
          <a:off x="5420065" y="2522046"/>
          <a:ext cx="2056275" cy="438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Locums</a:t>
          </a:r>
          <a:endParaRPr lang="en-GB" sz="1000" kern="1200" dirty="0"/>
        </a:p>
      </dsp:txBody>
      <dsp:txXfrm>
        <a:off x="5420065" y="2522046"/>
        <a:ext cx="2056275" cy="438901"/>
      </dsp:txXfrm>
    </dsp:sp>
    <dsp:sp modelId="{C212FDA8-73BE-4330-AB9B-1EBAF994CB88}">
      <dsp:nvSpPr>
        <dsp:cNvPr id="0" name=""/>
        <dsp:cNvSpPr/>
      </dsp:nvSpPr>
      <dsp:spPr>
        <a:xfrm>
          <a:off x="5934134" y="3392766"/>
          <a:ext cx="2056275" cy="2265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u="sng" kern="1200" dirty="0" smtClean="0"/>
            <a:t>Loss of Confidence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, </a:t>
          </a:r>
          <a:r>
            <a:rPr lang="en-GB" sz="1800" u="sng" kern="1200" dirty="0" smtClean="0"/>
            <a:t>Stress of Appraisal and Revalidation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Not being paid for the hours I work/ isolation/ </a:t>
          </a:r>
          <a:r>
            <a:rPr lang="en-GB" sz="1800" u="sng" kern="1200" dirty="0" smtClean="0"/>
            <a:t>Complaints and Litigation</a:t>
          </a:r>
          <a:endParaRPr lang="en-GB" sz="1800" u="sng" kern="1200" dirty="0"/>
        </a:p>
      </dsp:txBody>
      <dsp:txXfrm>
        <a:off x="5934134" y="3392766"/>
        <a:ext cx="2056275" cy="226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1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0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3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4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3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5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1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8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9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8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0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3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93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3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3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55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5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7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83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36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6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EADF985-E67E-4AD9-8A73-91CF1CE5FA2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5BC18D5-BDB3-4C1D-9DF0-2DA35EA31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0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North East </a:t>
            </a:r>
            <a:r>
              <a:rPr lang="en-GB" sz="3200" dirty="0" smtClean="0"/>
              <a:t>Sessional GP </a:t>
            </a:r>
            <a:r>
              <a:rPr lang="en-GB" sz="3200" dirty="0" smtClean="0"/>
              <a:t> (NESG)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</a:t>
            </a:r>
            <a:r>
              <a:rPr lang="en-GB" sz="3200" dirty="0" smtClean="0"/>
              <a:t>retention </a:t>
            </a:r>
            <a:r>
              <a:rPr lang="en-GB" sz="3200" dirty="0" smtClean="0"/>
              <a:t>Survey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September 2015</a:t>
            </a:r>
          </a:p>
          <a:p>
            <a:r>
              <a:rPr lang="en-GB" sz="2000" dirty="0" smtClean="0"/>
              <a:t>Paula Wright</a:t>
            </a:r>
          </a:p>
          <a:p>
            <a:r>
              <a:rPr lang="en-GB" sz="2000" dirty="0" smtClean="0"/>
              <a:t>Ijay </a:t>
            </a:r>
            <a:r>
              <a:rPr lang="en-GB" sz="2000" dirty="0" err="1" smtClean="0"/>
              <a:t>Omagh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you considering leaving GP clinical practice in the next 3 years?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51130"/>
              </p:ext>
            </p:extLst>
          </p:nvPr>
        </p:nvGraphicFramePr>
        <p:xfrm>
          <a:off x="477800" y="140166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43718"/>
              </p:ext>
            </p:extLst>
          </p:nvPr>
        </p:nvGraphicFramePr>
        <p:xfrm>
          <a:off x="1907704" y="5927625"/>
          <a:ext cx="2337415" cy="730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481"/>
                <a:gridCol w="1913934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Definitely,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Probably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Unlikely -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very unlikely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you considering leaving GP clinical practice in the next 3 years?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9788" y="1825625"/>
          <a:ext cx="7675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7924754"/>
              </p:ext>
            </p:extLst>
          </p:nvPr>
        </p:nvGraphicFramePr>
        <p:xfrm>
          <a:off x="683568" y="476672"/>
          <a:ext cx="79928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808" y="1166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Why leaving 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682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/>
              <a:t>What would be your ideal working arrangements  - feel free to dream!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Ideal working conditions- workload/hours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 time with patients</a:t>
            </a:r>
          </a:p>
          <a:p>
            <a:r>
              <a:rPr lang="en-GB" dirty="0" smtClean="0"/>
              <a:t>less intense workload</a:t>
            </a:r>
          </a:p>
          <a:p>
            <a:r>
              <a:rPr lang="en-GB" dirty="0" smtClean="0"/>
              <a:t>Shorter days</a:t>
            </a:r>
          </a:p>
          <a:p>
            <a:r>
              <a:rPr lang="en-GB" dirty="0" smtClean="0"/>
              <a:t>Less </a:t>
            </a:r>
            <a:r>
              <a:rPr lang="en-GB" dirty="0" smtClean="0"/>
              <a:t>admin/better efficiency</a:t>
            </a:r>
            <a:endParaRPr lang="en-GB" dirty="0"/>
          </a:p>
          <a:p>
            <a:r>
              <a:rPr lang="en-GB" dirty="0" smtClean="0"/>
              <a:t>Flexibility round school </a:t>
            </a:r>
            <a:r>
              <a:rPr lang="en-GB" dirty="0" smtClean="0"/>
              <a:t>holidays</a:t>
            </a:r>
          </a:p>
          <a:p>
            <a:r>
              <a:rPr lang="en-GB" dirty="0" smtClean="0"/>
              <a:t>Protected time for letters/labs/ scripts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Ideal working </a:t>
            </a:r>
            <a:r>
              <a:rPr lang="en-GB" dirty="0" smtClean="0"/>
              <a:t>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Stop revalidation, </a:t>
            </a:r>
          </a:p>
          <a:p>
            <a:r>
              <a:rPr lang="en-GB" dirty="0"/>
              <a:t>redress against vexatious complainers, </a:t>
            </a:r>
          </a:p>
          <a:p>
            <a:r>
              <a:rPr lang="en-GB" dirty="0"/>
              <a:t>reduce indemnity fees.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conditions ?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recognition by the rest of NHS that GP are not </a:t>
            </a:r>
            <a:r>
              <a:rPr lang="en-GB" b="1" dirty="0" smtClean="0"/>
              <a:t>refuse collectors</a:t>
            </a:r>
          </a:p>
          <a:p>
            <a:r>
              <a:rPr lang="en-GB" dirty="0" smtClean="0"/>
              <a:t>More acceptable work load whilst being able to maintain </a:t>
            </a:r>
            <a:r>
              <a:rPr lang="en-GB" b="1" dirty="0" smtClean="0"/>
              <a:t>patient safety</a:t>
            </a:r>
            <a:r>
              <a:rPr lang="en-GB" dirty="0" smtClean="0"/>
              <a:t>. </a:t>
            </a:r>
            <a:endParaRPr lang="en-GB" dirty="0" smtClean="0"/>
          </a:p>
          <a:p>
            <a:r>
              <a:rPr lang="en-GB" dirty="0" smtClean="0"/>
              <a:t>Able </a:t>
            </a:r>
            <a:r>
              <a:rPr lang="en-GB" dirty="0" smtClean="0"/>
              <a:t>to work as </a:t>
            </a:r>
            <a:r>
              <a:rPr lang="en-GB" b="1" dirty="0" smtClean="0"/>
              <a:t>part of a team</a:t>
            </a:r>
            <a:r>
              <a:rPr lang="en-GB" dirty="0" smtClean="0"/>
              <a:t>, where </a:t>
            </a:r>
            <a:r>
              <a:rPr lang="en-GB" b="1" dirty="0" smtClean="0"/>
              <a:t>I can feel valued </a:t>
            </a:r>
            <a:r>
              <a:rPr lang="en-GB" dirty="0" smtClean="0"/>
              <a:t>despite my need to work differently.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conditions ?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</a:t>
            </a:r>
            <a:r>
              <a:rPr lang="en-GB" dirty="0" smtClean="0"/>
              <a:t>the help keeping up with the </a:t>
            </a:r>
            <a:r>
              <a:rPr lang="en-GB" b="1" dirty="0" smtClean="0"/>
              <a:t>breadth of knowledge </a:t>
            </a:r>
            <a:r>
              <a:rPr lang="en-GB" dirty="0" smtClean="0"/>
              <a:t>required to feel competent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conditions ?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being treated </a:t>
            </a:r>
            <a:r>
              <a:rPr lang="en-GB" b="1" u="sng" dirty="0" smtClean="0"/>
              <a:t>like a criminal all the time </a:t>
            </a:r>
            <a:r>
              <a:rPr lang="en-GB" dirty="0" smtClean="0"/>
              <a:t>with so many checks for me to prove my innocence. Not being </a:t>
            </a:r>
            <a:r>
              <a:rPr lang="en-GB" b="1" dirty="0" smtClean="0"/>
              <a:t>undermined by the NHS, Government and the Media as incompetent, overpaid etc</a:t>
            </a:r>
            <a:r>
              <a:rPr lang="en-GB" dirty="0" smtClean="0"/>
              <a:t>.  Not having to go through </a:t>
            </a:r>
            <a:r>
              <a:rPr lang="en-GB" b="1" dirty="0" smtClean="0"/>
              <a:t>the sham of appraisal and revalidation </a:t>
            </a:r>
            <a:r>
              <a:rPr lang="en-GB" dirty="0" smtClean="0"/>
              <a:t>as a 'support for doctors development' when it is a thinly disguised policing system.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5400" b="1" dirty="0" smtClean="0"/>
              <a:t>If you were to get your ideal working conditions how many extra hours a week would you be willing to work ? 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806489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many hours of daytime GP work do you do a week?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9788" y="1825625"/>
          <a:ext cx="7675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0" i="0" u="none" strike="noStrike" baseline="0" dirty="0" smtClean="0"/>
              <a:t>If you were to ‘get’ your ideal working hours, how many more hours of clinical work per week would you be willing to do ?</a:t>
            </a:r>
            <a:r>
              <a:rPr lang="en-GB" sz="2700" b="1" i="0" u="none" strike="noStrike" baseline="0" dirty="0" smtClean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9788" y="1825625"/>
          <a:ext cx="7675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Has NESG helped reduce your risk of leaving general practice or reduced your risk of having a significant break from practice?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9788" y="1825625"/>
          <a:ext cx="7675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Has NESG helped reduce your risk of leaving general practice or reduced your risk of having a significant break from practice?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9788" y="1825625"/>
          <a:ext cx="7675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Have you had any difficulties obtaining information about local educational events?</a:t>
            </a:r>
            <a:r>
              <a:rPr lang="en-GB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Locums 37% several times 33% sometimes</a:t>
            </a:r>
          </a:p>
          <a:p>
            <a:r>
              <a:rPr lang="en-GB" dirty="0" smtClean="0"/>
              <a:t>Salaried 8% </a:t>
            </a:r>
            <a:r>
              <a:rPr lang="en-GB" dirty="0"/>
              <a:t>several times </a:t>
            </a:r>
            <a:r>
              <a:rPr lang="en-GB" dirty="0" smtClean="0"/>
              <a:t>13</a:t>
            </a:r>
            <a:r>
              <a:rPr lang="en-GB" dirty="0"/>
              <a:t>% </a:t>
            </a:r>
            <a:r>
              <a:rPr lang="en-GB" dirty="0" smtClean="0"/>
              <a:t>sometimes</a:t>
            </a:r>
          </a:p>
          <a:p>
            <a:r>
              <a:rPr lang="en-GB" dirty="0" smtClean="0"/>
              <a:t>Partner 0</a:t>
            </a:r>
            <a:r>
              <a:rPr lang="en-GB" dirty="0"/>
              <a:t> several times </a:t>
            </a:r>
            <a:r>
              <a:rPr lang="en-GB" dirty="0" smtClean="0"/>
              <a:t>5% </a:t>
            </a:r>
            <a:r>
              <a:rPr lang="en-GB" dirty="0"/>
              <a:t>sometimes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Access to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you been turned away from events because you are a locum </a:t>
            </a:r>
            <a:r>
              <a:rPr lang="en-GB" dirty="0" smtClean="0"/>
              <a:t>? 20%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you receive information about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from the </a:t>
            </a:r>
            <a:r>
              <a:rPr lang="en-GB" dirty="0" smtClean="0"/>
              <a:t>CCG?</a:t>
            </a:r>
          </a:p>
          <a:p>
            <a:pPr lvl="1"/>
            <a:r>
              <a:rPr lang="en-GB" dirty="0" smtClean="0"/>
              <a:t>Locum22% partner 27% salaried 29%</a:t>
            </a:r>
          </a:p>
          <a:p>
            <a:r>
              <a:rPr lang="en-GB" dirty="0" smtClean="0"/>
              <a:t>From the federation ?</a:t>
            </a:r>
          </a:p>
          <a:p>
            <a:pPr lvl="1"/>
            <a:r>
              <a:rPr lang="en-GB" dirty="0" smtClean="0"/>
              <a:t>0%</a:t>
            </a:r>
          </a:p>
          <a:p>
            <a:r>
              <a:rPr lang="en-GB" dirty="0" smtClean="0"/>
              <a:t>Tutor ?</a:t>
            </a:r>
          </a:p>
          <a:p>
            <a:pPr lvl="1"/>
            <a:r>
              <a:rPr lang="en-GB" dirty="0" smtClean="0"/>
              <a:t>Locums 8% salaried 5%</a:t>
            </a:r>
          </a:p>
          <a:p>
            <a:r>
              <a:rPr lang="en-GB" dirty="0" smtClean="0"/>
              <a:t>Trust</a:t>
            </a:r>
          </a:p>
          <a:p>
            <a:pPr lvl="1"/>
            <a:r>
              <a:rPr lang="en-GB" dirty="0" smtClean="0"/>
              <a:t>Registrars 33%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6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getting information about educational events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i="1" dirty="0" smtClean="0"/>
              <a:t>I've </a:t>
            </a:r>
            <a:r>
              <a:rPr lang="en-GB" sz="2400" i="1" dirty="0"/>
              <a:t>tried to get info on local timetables for learning events in the area where I live and </a:t>
            </a:r>
            <a:r>
              <a:rPr lang="en-GB" sz="2400" b="1" i="1" dirty="0"/>
              <a:t>hit a wall</a:t>
            </a:r>
            <a:r>
              <a:rPr lang="en-GB" sz="2400" i="1" dirty="0"/>
              <a:t>.</a:t>
            </a:r>
            <a:endParaRPr lang="en-GB" sz="2400" dirty="0"/>
          </a:p>
          <a:p>
            <a:pPr lvl="0"/>
            <a:r>
              <a:rPr lang="en-GB" sz="2400" i="1" dirty="0" smtClean="0"/>
              <a:t>Not </a:t>
            </a:r>
            <a:r>
              <a:rPr lang="en-GB" sz="2400" i="1" dirty="0"/>
              <a:t>ever contacted by anyone other than </a:t>
            </a:r>
            <a:r>
              <a:rPr lang="en-GB" sz="2400" b="1" i="1" dirty="0"/>
              <a:t>NESG regarding teaching</a:t>
            </a:r>
            <a:r>
              <a:rPr lang="en-GB" sz="2400" i="1" dirty="0"/>
              <a:t>. </a:t>
            </a:r>
            <a:r>
              <a:rPr lang="en-GB" sz="2400" i="1" dirty="0" smtClean="0"/>
              <a:t>Only </a:t>
            </a:r>
            <a:r>
              <a:rPr lang="en-GB" sz="2400" i="1" dirty="0"/>
              <a:t>received via the practice at my request</a:t>
            </a:r>
            <a:endParaRPr lang="en-GB" sz="2400" dirty="0"/>
          </a:p>
          <a:p>
            <a:pPr lvl="0"/>
            <a:r>
              <a:rPr lang="en-GB" sz="2400" i="1" dirty="0" smtClean="0"/>
              <a:t>I </a:t>
            </a:r>
            <a:r>
              <a:rPr lang="en-GB" sz="2400" i="1" dirty="0"/>
              <a:t>don't feel that they </a:t>
            </a:r>
            <a:r>
              <a:rPr lang="en-GB" sz="2400" i="1" dirty="0" smtClean="0"/>
              <a:t>[CCG] support </a:t>
            </a:r>
            <a:r>
              <a:rPr lang="en-GB" sz="2400" i="1" dirty="0"/>
              <a:t>learning for locum GPs. I also receive info from University because I do some teaching for them</a:t>
            </a:r>
            <a:r>
              <a:rPr lang="en-GB" sz="2400" i="1" dirty="0" smtClean="0"/>
              <a:t>. </a:t>
            </a:r>
            <a:r>
              <a:rPr lang="en-GB" sz="2400" i="1" u="sng" dirty="0"/>
              <a:t>It is NESG that provides the best info about learning events.</a:t>
            </a:r>
            <a:endParaRPr lang="en-GB" sz="2400" u="sng" dirty="0"/>
          </a:p>
          <a:p>
            <a:pPr lvl="0"/>
            <a:r>
              <a:rPr lang="en-GB" sz="2400" i="1" dirty="0" smtClean="0"/>
              <a:t>I don't receive </a:t>
            </a:r>
            <a:r>
              <a:rPr lang="en-GB" sz="2400" b="1" i="1" dirty="0" smtClean="0"/>
              <a:t>any</a:t>
            </a:r>
            <a:r>
              <a:rPr lang="en-GB" sz="2400" i="1" dirty="0" smtClean="0"/>
              <a:t> and it is </a:t>
            </a:r>
            <a:r>
              <a:rPr lang="en-GB" sz="2400" b="1" i="1" dirty="0" smtClean="0"/>
              <a:t>difficult to access essentials such as CPR </a:t>
            </a:r>
            <a:r>
              <a:rPr lang="en-GB" sz="2400" i="1" dirty="0" smtClean="0"/>
              <a:t>and Child protection training - a CCG wanted to </a:t>
            </a:r>
            <a:r>
              <a:rPr lang="en-GB" sz="2400" i="1" u="sng" dirty="0" smtClean="0"/>
              <a:t>charge me for </a:t>
            </a:r>
            <a:r>
              <a:rPr lang="en-GB" sz="2400" i="1" dirty="0" smtClean="0"/>
              <a:t>essential child protection modules.  </a:t>
            </a:r>
            <a:endParaRPr lang="en-GB" sz="2400" i="1" dirty="0" smtClean="0"/>
          </a:p>
          <a:p>
            <a:r>
              <a:rPr lang="en-GB" sz="2400" i="1" dirty="0"/>
              <a:t>Almost all information seems to be from NESG</a:t>
            </a:r>
            <a:endParaRPr lang="en-GB" sz="2400" dirty="0"/>
          </a:p>
          <a:p>
            <a:pPr marL="0" lv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808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i="1" dirty="0"/>
              <a:t>Enjoying locum work may make me stay in clinical practice longer.</a:t>
            </a:r>
            <a:endParaRPr lang="en-GB" dirty="0"/>
          </a:p>
          <a:p>
            <a:pPr marL="0" lvl="0" indent="0" algn="ctr">
              <a:buNone/>
            </a:pPr>
            <a:endParaRPr lang="en-GB" i="1" dirty="0" smtClean="0"/>
          </a:p>
          <a:p>
            <a:pPr marL="0" lvl="0" indent="0" algn="ctr">
              <a:buNone/>
            </a:pPr>
            <a:endParaRPr lang="en-GB" i="1" dirty="0"/>
          </a:p>
          <a:p>
            <a:pPr marL="0" lvl="0" indent="0" algn="ctr">
              <a:buNone/>
            </a:pPr>
            <a:r>
              <a:rPr lang="en-GB" i="1" dirty="0" smtClean="0"/>
              <a:t>Sessional </a:t>
            </a:r>
            <a:r>
              <a:rPr lang="en-GB" i="1" dirty="0"/>
              <a:t>work gives you back your life, trust me 27 yrs. of practice is long enough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3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GB" i="1" dirty="0" smtClean="0"/>
          </a:p>
          <a:p>
            <a:pPr marL="0" lvl="0" indent="0" algn="ctr">
              <a:buNone/>
            </a:pPr>
            <a:r>
              <a:rPr lang="en-GB" i="1" dirty="0" smtClean="0"/>
              <a:t>Becoming </a:t>
            </a:r>
            <a:r>
              <a:rPr lang="en-GB" i="1" dirty="0"/>
              <a:t>an independent locum was a new start. I wouldn't have continued working otherwise.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5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NESG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Cascade vacancies (free to practices)</a:t>
            </a:r>
          </a:p>
          <a:p>
            <a:r>
              <a:rPr lang="en-GB" dirty="0" smtClean="0"/>
              <a:t>Cascade educational events</a:t>
            </a:r>
          </a:p>
          <a:p>
            <a:r>
              <a:rPr lang="en-GB" dirty="0" smtClean="0"/>
              <a:t>Provide education</a:t>
            </a:r>
          </a:p>
          <a:p>
            <a:r>
              <a:rPr lang="en-GB" dirty="0" smtClean="0"/>
              <a:t>Newsletters</a:t>
            </a:r>
          </a:p>
          <a:p>
            <a:r>
              <a:rPr lang="en-GB" dirty="0" smtClean="0"/>
              <a:t>Peer support-members meetings</a:t>
            </a:r>
          </a:p>
          <a:p>
            <a:r>
              <a:rPr lang="en-GB" dirty="0" smtClean="0"/>
              <a:t>Social event</a:t>
            </a:r>
          </a:p>
          <a:p>
            <a:r>
              <a:rPr lang="en-GB" dirty="0" smtClean="0"/>
              <a:t>Help forming learning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Causes for </a:t>
            </a:r>
            <a:r>
              <a:rPr lang="en-GB" dirty="0" smtClean="0"/>
              <a:t>considering leaving </a:t>
            </a:r>
            <a:r>
              <a:rPr lang="en-GB" dirty="0" smtClean="0"/>
              <a:t>are similar</a:t>
            </a:r>
          </a:p>
          <a:p>
            <a:r>
              <a:rPr lang="en-GB" dirty="0" smtClean="0"/>
              <a:t>Untapped </a:t>
            </a:r>
            <a:r>
              <a:rPr lang="en-GB" dirty="0" smtClean="0"/>
              <a:t>s</a:t>
            </a:r>
            <a:r>
              <a:rPr lang="en-GB" dirty="0" smtClean="0"/>
              <a:t>ource in </a:t>
            </a:r>
            <a:r>
              <a:rPr lang="en-GB" dirty="0" err="1" smtClean="0"/>
              <a:t>sessionals</a:t>
            </a:r>
            <a:r>
              <a:rPr lang="en-GB" dirty="0" smtClean="0"/>
              <a:t> -not </a:t>
            </a:r>
            <a:r>
              <a:rPr lang="en-GB" dirty="0" smtClean="0"/>
              <a:t>just train/retrain new </a:t>
            </a:r>
            <a:r>
              <a:rPr lang="en-GB" dirty="0" smtClean="0"/>
              <a:t>GPs. </a:t>
            </a:r>
          </a:p>
          <a:p>
            <a:r>
              <a:rPr lang="en-GB" dirty="0" smtClean="0"/>
              <a:t>They are an “at risk pool” - </a:t>
            </a:r>
            <a:r>
              <a:rPr lang="en-GB" dirty="0" smtClean="0"/>
              <a:t>Peer </a:t>
            </a:r>
            <a:r>
              <a:rPr lang="en-GB" dirty="0" smtClean="0"/>
              <a:t>support/education reduces loss</a:t>
            </a:r>
          </a:p>
          <a:p>
            <a:r>
              <a:rPr lang="en-GB" dirty="0" smtClean="0"/>
              <a:t>Education seen as NESG role (previous delivered via HENE role) but not sustainable without proper support</a:t>
            </a:r>
          </a:p>
          <a:p>
            <a:r>
              <a:rPr lang="en-GB" dirty="0" smtClean="0"/>
              <a:t>NESG provides recruitment/advertising service to practice for free and effective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survey?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Recruitment/ 10 point NHS plan: returners/retainers –what about </a:t>
            </a:r>
            <a:r>
              <a:rPr lang="en-GB" dirty="0" err="1" smtClean="0"/>
              <a:t>sessionals</a:t>
            </a:r>
            <a:r>
              <a:rPr lang="en-GB" dirty="0" smtClean="0"/>
              <a:t> ?</a:t>
            </a:r>
          </a:p>
          <a:p>
            <a:r>
              <a:rPr lang="en-GB" dirty="0" smtClean="0"/>
              <a:t>Sustainability of continuing to run a group of 385 by volunteers</a:t>
            </a:r>
          </a:p>
          <a:p>
            <a:r>
              <a:rPr lang="en-GB" dirty="0" smtClean="0"/>
              <a:t>Loss of HENE funded education programme after 10 years (now delivered by NESG volunteers)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8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729610"/>
              </p:ext>
            </p:extLst>
          </p:nvPr>
        </p:nvGraphicFramePr>
        <p:xfrm>
          <a:off x="1187624" y="692696"/>
          <a:ext cx="727280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8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Type of work and hours</a:t>
            </a:r>
          </a:p>
          <a:p>
            <a:r>
              <a:rPr lang="en-GB" dirty="0" smtClean="0"/>
              <a:t>Past and future intentions of leaving GP</a:t>
            </a:r>
          </a:p>
          <a:p>
            <a:r>
              <a:rPr lang="en-GB" dirty="0" smtClean="0"/>
              <a:t>Why ?</a:t>
            </a:r>
          </a:p>
          <a:p>
            <a:r>
              <a:rPr lang="en-GB" dirty="0" smtClean="0"/>
              <a:t>Has NESG helped ?</a:t>
            </a:r>
          </a:p>
          <a:p>
            <a:r>
              <a:rPr lang="en-GB" dirty="0" smtClean="0"/>
              <a:t>What would be ideal ?</a:t>
            </a:r>
          </a:p>
          <a:p>
            <a:r>
              <a:rPr lang="en-GB" dirty="0" smtClean="0"/>
              <a:t>How much more would you work ?</a:t>
            </a:r>
          </a:p>
          <a:p>
            <a:r>
              <a:rPr lang="en-GB" dirty="0" smtClean="0"/>
              <a:t>Access to </a:t>
            </a:r>
            <a:r>
              <a:rPr lang="en-GB" dirty="0" smtClean="0"/>
              <a:t>education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</a:t>
            </a:r>
            <a:r>
              <a:rPr lang="en-GB" dirty="0" smtClean="0"/>
              <a:t>rate 40%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151 out of 378 responded</a:t>
            </a:r>
          </a:p>
          <a:p>
            <a:r>
              <a:rPr lang="en-GB" dirty="0" smtClean="0"/>
              <a:t>Locums 63</a:t>
            </a:r>
          </a:p>
          <a:p>
            <a:r>
              <a:rPr lang="en-GB" dirty="0" smtClean="0"/>
              <a:t>Salaried 63</a:t>
            </a:r>
          </a:p>
          <a:p>
            <a:r>
              <a:rPr lang="en-GB" dirty="0" err="1" smtClean="0"/>
              <a:t>Reg</a:t>
            </a:r>
            <a:r>
              <a:rPr lang="en-GB" dirty="0" smtClean="0"/>
              <a:t> 2</a:t>
            </a:r>
          </a:p>
          <a:p>
            <a:r>
              <a:rPr lang="en-GB" dirty="0" smtClean="0"/>
              <a:t>Partner 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Do you feel you have been at risk of leaving GP clinical practice in the last 3 years 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18868"/>
              </p:ext>
            </p:extLst>
          </p:nvPr>
        </p:nvGraphicFramePr>
        <p:xfrm>
          <a:off x="457200" y="1268761"/>
          <a:ext cx="67070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27094"/>
              </p:ext>
            </p:extLst>
          </p:nvPr>
        </p:nvGraphicFramePr>
        <p:xfrm>
          <a:off x="6475648" y="3861048"/>
          <a:ext cx="137728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280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4 =high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3=some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2-low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1=no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763883"/>
              </p:ext>
            </p:extLst>
          </p:nvPr>
        </p:nvGraphicFramePr>
        <p:xfrm>
          <a:off x="539552" y="1484784"/>
          <a:ext cx="64087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3588" y="33265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Do you feel you have been at risk of leaving GP clinical practice in the last 3 years ?</a:t>
            </a:r>
            <a:r>
              <a:rPr lang="en-GB" sz="2800" b="1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91103"/>
              </p:ext>
            </p:extLst>
          </p:nvPr>
        </p:nvGraphicFramePr>
        <p:xfrm>
          <a:off x="6516216" y="4149080"/>
          <a:ext cx="137728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280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4 =high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3=some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2-low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1=no risk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206</TotalTime>
  <Words>941</Words>
  <Application>Microsoft Office PowerPoint</Application>
  <PresentationFormat>On-screen Show (4:3)</PresentationFormat>
  <Paragraphs>128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Wingdings 2</vt:lpstr>
      <vt:lpstr>HDOfficeLightV0</vt:lpstr>
      <vt:lpstr>Depth</vt:lpstr>
      <vt:lpstr>North East Sessional GP  (NESG)   retention Survey</vt:lpstr>
      <vt:lpstr>PowerPoint Presentation</vt:lpstr>
      <vt:lpstr>What does NESG do?</vt:lpstr>
      <vt:lpstr>Why the survey?</vt:lpstr>
      <vt:lpstr>PowerPoint Presentation</vt:lpstr>
      <vt:lpstr>Areas covered</vt:lpstr>
      <vt:lpstr>Response rate 40%</vt:lpstr>
      <vt:lpstr>Do you feel you have been at risk of leaving GP clinical practice in the last 3 years ?</vt:lpstr>
      <vt:lpstr>PowerPoint Presentation</vt:lpstr>
      <vt:lpstr>Are you considering leaving GP clinical practice in the next 3 years?</vt:lpstr>
      <vt:lpstr>Are you considering leaving GP clinical practice in the next 3 years?</vt:lpstr>
      <vt:lpstr>PowerPoint Presentation</vt:lpstr>
      <vt:lpstr>PowerPoint Presentation</vt:lpstr>
      <vt:lpstr>Ideal working conditions- workload/hours</vt:lpstr>
      <vt:lpstr>Ideal working conditions</vt:lpstr>
      <vt:lpstr>Ideal conditions ? Quotes</vt:lpstr>
      <vt:lpstr>Ideal conditions ? Quotes</vt:lpstr>
      <vt:lpstr>Ideal conditions ? Quotes</vt:lpstr>
      <vt:lpstr> </vt:lpstr>
      <vt:lpstr>How many hours of daytime GP work do you do a week?</vt:lpstr>
      <vt:lpstr>If you were to ‘get’ your ideal working hours, how many more hours of clinical work per week would you be willing to do ? </vt:lpstr>
      <vt:lpstr>Has NESG helped reduce your risk of leaving general practice or reduced your risk of having a significant break from practice?</vt:lpstr>
      <vt:lpstr>Has NESG helped reduce your risk of leaving general practice or reduced your risk of having a significant break from practice?</vt:lpstr>
      <vt:lpstr>Have you had any difficulties obtaining information about local educational events? </vt:lpstr>
      <vt:lpstr>Access to education</vt:lpstr>
      <vt:lpstr>Do you receive information about education</vt:lpstr>
      <vt:lpstr>About getting information about educational events ?</vt:lpstr>
      <vt:lpstr>Other comments</vt:lpstr>
      <vt:lpstr>Comments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NESG retention Survey</dc:title>
  <dc:creator>user</dc:creator>
  <cp:lastModifiedBy>Paula Wright</cp:lastModifiedBy>
  <cp:revision>37</cp:revision>
  <dcterms:created xsi:type="dcterms:W3CDTF">2015-09-28T10:34:00Z</dcterms:created>
  <dcterms:modified xsi:type="dcterms:W3CDTF">2016-01-20T21:13:53Z</dcterms:modified>
</cp:coreProperties>
</file>